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8" r:id="rId8"/>
    <p:sldId id="263" r:id="rId9"/>
    <p:sldId id="264" r:id="rId10"/>
    <p:sldId id="267" r:id="rId11"/>
    <p:sldId id="271" r:id="rId12"/>
    <p:sldId id="273" r:id="rId13"/>
    <p:sldId id="274" r:id="rId14"/>
    <p:sldId id="266" r:id="rId15"/>
  </p:sldIdLst>
  <p:sldSz cx="18288000" cy="10287000"/>
  <p:notesSz cx="6858000" cy="9144000"/>
  <p:embeddedFontLst>
    <p:embeddedFont>
      <p:font typeface="Algerian" panose="04020705040A02060702" pitchFamily="82" charset="0"/>
      <p:regular r:id="rId16"/>
    </p:embeddedFont>
    <p:embeddedFont>
      <p:font typeface="Arimo" panose="020B0604020202020204" charset="0"/>
      <p:regular r:id="rId17"/>
    </p:embeddedFont>
    <p:embeddedFont>
      <p:font typeface="Calibri" panose="020F0502020204030204" pitchFamily="34" charset="0"/>
      <p:regular r:id="rId18"/>
      <p:bold r:id="rId19"/>
      <p:italic r:id="rId20"/>
      <p:boldItalic r:id="rId21"/>
    </p:embeddedFont>
    <p:embeddedFont>
      <p:font typeface="Gagalin" panose="020B0604020202020204" charset="0"/>
      <p:regular r:id="rId22"/>
    </p:embeddedFont>
    <p:embeddedFont>
      <p:font typeface="Montserrat Classic" panose="020B0604020202020204" charset="0"/>
      <p:regular r:id="rId23"/>
    </p:embeddedFont>
    <p:embeddedFont>
      <p:font typeface="Montserrat Classic Bold" panose="020B0604020202020204" charset="0"/>
      <p:regular r:id="rId24"/>
    </p:embeddedFont>
    <p:embeddedFont>
      <p:font typeface="Muli Bold" panose="020B0604020202020204" charset="0"/>
      <p:regular r:id="rId25"/>
    </p:embeddedFont>
    <p:embeddedFont>
      <p:font typeface="Muli Regular" panose="020B0604020202020204" charset="0"/>
      <p:regular r:id="rId26"/>
    </p:embeddedFont>
    <p:embeddedFont>
      <p:font typeface="Quicksand" panose="020B0604020202020204" charset="0"/>
      <p:regular r:id="rId27"/>
    </p:embeddedFont>
    <p:embeddedFont>
      <p:font typeface="Source Serif Pro" panose="020B0604020202020204" charset="0"/>
      <p:regular r:id="rId28"/>
    </p:embeddedFont>
    <p:embeddedFont>
      <p:font typeface="Source Serif Pro Bold" panose="020B0604020202020204" charset="0"/>
      <p:regular r:id="rId2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5" d="100"/>
          <a:sy n="55" d="100"/>
        </p:scale>
        <p:origin x="658" y="3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font" Target="fonts/font11.fntdata"/><Relationship Id="rId3" Type="http://schemas.openxmlformats.org/officeDocument/2006/relationships/slide" Target="slides/slide2.xml"/><Relationship Id="rId21"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font" Target="fonts/font10.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29" Type="http://schemas.openxmlformats.org/officeDocument/2006/relationships/font" Target="fonts/font1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9.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8.fntdata"/><Relationship Id="rId28" Type="http://schemas.openxmlformats.org/officeDocument/2006/relationships/font" Target="fonts/font13.fntdata"/><Relationship Id="rId10" Type="http://schemas.openxmlformats.org/officeDocument/2006/relationships/slide" Target="slides/slide9.xml"/><Relationship Id="rId19" Type="http://schemas.openxmlformats.org/officeDocument/2006/relationships/font" Target="fonts/font4.fntdata"/><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 Id="rId27" Type="http://schemas.openxmlformats.org/officeDocument/2006/relationships/font" Target="fonts/font12.fntdata"/><Relationship Id="rId30" Type="http://schemas.openxmlformats.org/officeDocument/2006/relationships/presProps" Target="presProp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4/19/2021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4/19/2021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4/19/2021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4/19/2021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4/19/2021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4/19/2021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4/19/2021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4/19/2021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4/19/2021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github.com/Nitish9711/Efficient-Delivery-Route-Planner" TargetMode="External"/><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18" Type="http://schemas.openxmlformats.org/officeDocument/2006/relationships/image" Target="../media/image26.png"/><Relationship Id="rId26" Type="http://schemas.openxmlformats.org/officeDocument/2006/relationships/image" Target="../media/image34.png"/><Relationship Id="rId3" Type="http://schemas.openxmlformats.org/officeDocument/2006/relationships/image" Target="../media/image11.png"/><Relationship Id="rId21" Type="http://schemas.openxmlformats.org/officeDocument/2006/relationships/image" Target="../media/image29.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image" Target="../media/image25.png"/><Relationship Id="rId25" Type="http://schemas.openxmlformats.org/officeDocument/2006/relationships/image" Target="../media/image33.png"/><Relationship Id="rId2" Type="http://schemas.openxmlformats.org/officeDocument/2006/relationships/image" Target="../media/image10.png"/><Relationship Id="rId16" Type="http://schemas.openxmlformats.org/officeDocument/2006/relationships/image" Target="../media/image24.png"/><Relationship Id="rId20" Type="http://schemas.openxmlformats.org/officeDocument/2006/relationships/image" Target="../media/image28.png"/><Relationship Id="rId29" Type="http://schemas.openxmlformats.org/officeDocument/2006/relationships/image" Target="../media/image37.png"/><Relationship Id="rId1" Type="http://schemas.openxmlformats.org/officeDocument/2006/relationships/slideLayout" Target="../slideLayouts/slideLayout7.xml"/><Relationship Id="rId6" Type="http://schemas.openxmlformats.org/officeDocument/2006/relationships/image" Target="../media/image14.png"/><Relationship Id="rId11" Type="http://schemas.openxmlformats.org/officeDocument/2006/relationships/image" Target="../media/image19.png"/><Relationship Id="rId24" Type="http://schemas.openxmlformats.org/officeDocument/2006/relationships/image" Target="../media/image32.png"/><Relationship Id="rId5" Type="http://schemas.openxmlformats.org/officeDocument/2006/relationships/image" Target="../media/image13.png"/><Relationship Id="rId15" Type="http://schemas.openxmlformats.org/officeDocument/2006/relationships/image" Target="../media/image23.png"/><Relationship Id="rId23" Type="http://schemas.openxmlformats.org/officeDocument/2006/relationships/image" Target="../media/image31.png"/><Relationship Id="rId28" Type="http://schemas.openxmlformats.org/officeDocument/2006/relationships/image" Target="../media/image36.png"/><Relationship Id="rId10" Type="http://schemas.openxmlformats.org/officeDocument/2006/relationships/image" Target="../media/image18.png"/><Relationship Id="rId19" Type="http://schemas.openxmlformats.org/officeDocument/2006/relationships/image" Target="../media/image27.png"/><Relationship Id="rId4" Type="http://schemas.openxmlformats.org/officeDocument/2006/relationships/image" Target="../media/image12.png"/><Relationship Id="rId9" Type="http://schemas.openxmlformats.org/officeDocument/2006/relationships/image" Target="../media/image17.png"/><Relationship Id="rId14" Type="http://schemas.openxmlformats.org/officeDocument/2006/relationships/image" Target="../media/image22.png"/><Relationship Id="rId22" Type="http://schemas.openxmlformats.org/officeDocument/2006/relationships/image" Target="../media/image30.png"/><Relationship Id="rId27" Type="http://schemas.openxmlformats.org/officeDocument/2006/relationships/image" Target="../media/image35.png"/><Relationship Id="rId30" Type="http://schemas.openxmlformats.org/officeDocument/2006/relationships/image" Target="../media/image3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9FCFF"/>
        </a:solidFill>
        <a:effectLst/>
      </p:bgPr>
    </p:bg>
    <p:spTree>
      <p:nvGrpSpPr>
        <p:cNvPr id="1" name=""/>
        <p:cNvGrpSpPr/>
        <p:nvPr/>
      </p:nvGrpSpPr>
      <p:grpSpPr>
        <a:xfrm>
          <a:off x="0" y="0"/>
          <a:ext cx="0" cy="0"/>
          <a:chOff x="0" y="0"/>
          <a:chExt cx="0" cy="0"/>
        </a:xfrm>
      </p:grpSpPr>
      <p:sp>
        <p:nvSpPr>
          <p:cNvPr id="2" name="AutoShape 2"/>
          <p:cNvSpPr/>
          <p:nvPr/>
        </p:nvSpPr>
        <p:spPr>
          <a:xfrm>
            <a:off x="11353800" y="190500"/>
            <a:ext cx="6667377" cy="9867899"/>
          </a:xfrm>
          <a:prstGeom prst="rect">
            <a:avLst/>
          </a:prstGeom>
          <a:solidFill>
            <a:srgbClr val="273755"/>
          </a:solidFill>
        </p:spPr>
      </p:sp>
      <p:pic>
        <p:nvPicPr>
          <p:cNvPr id="3" name="Picture 3"/>
          <p:cNvPicPr>
            <a:picLocks noChangeAspect="1"/>
          </p:cNvPicPr>
          <p:nvPr/>
        </p:nvPicPr>
        <p:blipFill>
          <a:blip r:embed="rId2">
            <a:alphaModFix amt="70000"/>
          </a:blip>
          <a:srcRect l="28305" r="28305"/>
          <a:stretch>
            <a:fillRect/>
          </a:stretch>
        </p:blipFill>
        <p:spPr>
          <a:xfrm>
            <a:off x="11353800" y="190500"/>
            <a:ext cx="6705600" cy="9944100"/>
          </a:xfrm>
          <a:prstGeom prst="rect">
            <a:avLst/>
          </a:prstGeom>
        </p:spPr>
      </p:pic>
      <p:grpSp>
        <p:nvGrpSpPr>
          <p:cNvPr id="4" name="Group 4"/>
          <p:cNvGrpSpPr/>
          <p:nvPr/>
        </p:nvGrpSpPr>
        <p:grpSpPr>
          <a:xfrm>
            <a:off x="228600" y="2926539"/>
            <a:ext cx="11353800" cy="5993666"/>
            <a:chOff x="0" y="-76199"/>
            <a:chExt cx="16355995" cy="8057265"/>
          </a:xfrm>
        </p:grpSpPr>
        <p:sp>
          <p:nvSpPr>
            <p:cNvPr id="5" name="AutoShape 5"/>
            <p:cNvSpPr/>
            <p:nvPr/>
          </p:nvSpPr>
          <p:spPr>
            <a:xfrm>
              <a:off x="0" y="4660115"/>
              <a:ext cx="15697364" cy="2788177"/>
            </a:xfrm>
            <a:prstGeom prst="rect">
              <a:avLst/>
            </a:prstGeom>
            <a:solidFill>
              <a:srgbClr val="273755"/>
            </a:solidFill>
          </p:spPr>
        </p:sp>
        <p:sp>
          <p:nvSpPr>
            <p:cNvPr id="6" name="TextBox 6"/>
            <p:cNvSpPr txBox="1"/>
            <p:nvPr/>
          </p:nvSpPr>
          <p:spPr>
            <a:xfrm>
              <a:off x="2413493" y="1324952"/>
              <a:ext cx="11807828" cy="2616101"/>
            </a:xfrm>
            <a:prstGeom prst="rect">
              <a:avLst/>
            </a:prstGeom>
          </p:spPr>
          <p:txBody>
            <a:bodyPr lIns="0" tIns="0" rIns="0" bIns="0" rtlCol="0" anchor="t">
              <a:spAutoFit/>
            </a:bodyPr>
            <a:lstStyle/>
            <a:p>
              <a:pPr>
                <a:lnSpc>
                  <a:spcPts val="5140"/>
                </a:lnSpc>
              </a:pPr>
              <a:r>
                <a:rPr lang="en-US" sz="5192" spc="218" dirty="0">
                  <a:solidFill>
                    <a:srgbClr val="8AABCA"/>
                  </a:solidFill>
                  <a:latin typeface="Montserrat Classic Bold"/>
                </a:rPr>
                <a:t>EFFICIENT DELIVERY: ROUTE PLANNER</a:t>
              </a:r>
            </a:p>
            <a:p>
              <a:pPr algn="l">
                <a:lnSpc>
                  <a:spcPts val="5140"/>
                </a:lnSpc>
              </a:pPr>
              <a:endParaRPr dirty="0"/>
            </a:p>
          </p:txBody>
        </p:sp>
        <p:sp>
          <p:nvSpPr>
            <p:cNvPr id="7" name="TextBox 7"/>
            <p:cNvSpPr txBox="1"/>
            <p:nvPr/>
          </p:nvSpPr>
          <p:spPr>
            <a:xfrm>
              <a:off x="0" y="4663365"/>
              <a:ext cx="16355995" cy="3317701"/>
            </a:xfrm>
            <a:prstGeom prst="rect">
              <a:avLst/>
            </a:prstGeom>
            <a:ln>
              <a:solidFill>
                <a:schemeClr val="tx1"/>
              </a:solidFill>
            </a:ln>
          </p:spPr>
          <p:txBody>
            <a:bodyPr wrap="square" lIns="0" tIns="0" rIns="0" bIns="0" rtlCol="0" anchor="t">
              <a:spAutoFit/>
            </a:bodyPr>
            <a:lstStyle/>
            <a:p>
              <a:pPr>
                <a:lnSpc>
                  <a:spcPts val="3894"/>
                </a:lnSpc>
              </a:pPr>
              <a:r>
                <a:rPr lang="en-US" sz="2400" dirty="0">
                  <a:solidFill>
                    <a:srgbClr val="F9FCFF"/>
                  </a:solidFill>
                  <a:latin typeface="Source Serif Pro"/>
                </a:rPr>
                <a:t>Presented By:</a:t>
              </a:r>
            </a:p>
            <a:p>
              <a:pPr algn="l">
                <a:lnSpc>
                  <a:spcPts val="3894"/>
                </a:lnSpc>
              </a:pPr>
              <a:r>
                <a:rPr lang="en-US" sz="2400" dirty="0">
                  <a:solidFill>
                    <a:srgbClr val="F9FCFF"/>
                  </a:solidFill>
                  <a:latin typeface="Source Serif Pro"/>
                </a:rPr>
                <a:t>Nitish Kumar(2K19/IT/093) </a:t>
              </a:r>
            </a:p>
            <a:p>
              <a:pPr algn="l">
                <a:lnSpc>
                  <a:spcPts val="3894"/>
                </a:lnSpc>
              </a:pPr>
              <a:r>
                <a:rPr lang="en-US" sz="2400" dirty="0">
                  <a:solidFill>
                    <a:srgbClr val="F9FCFF"/>
                  </a:solidFill>
                  <a:latin typeface="Source Serif Pro"/>
                </a:rPr>
                <a:t>Naveen Kumar(2K19/IT/093)</a:t>
              </a:r>
            </a:p>
            <a:p>
              <a:pPr algn="l">
                <a:lnSpc>
                  <a:spcPts val="3894"/>
                </a:lnSpc>
              </a:pPr>
              <a:r>
                <a:rPr lang="en-US" sz="2400" dirty="0" err="1">
                  <a:solidFill>
                    <a:srgbClr val="F9FCFF"/>
                  </a:solidFill>
                  <a:latin typeface="Source Serif Pro"/>
                </a:rPr>
                <a:t>Github</a:t>
              </a:r>
              <a:r>
                <a:rPr lang="en-US" sz="2400" dirty="0">
                  <a:solidFill>
                    <a:srgbClr val="F9FCFF"/>
                  </a:solidFill>
                  <a:latin typeface="Source Serif Pro"/>
                </a:rPr>
                <a:t> Link: </a:t>
              </a:r>
              <a:r>
                <a:rPr lang="en-US" sz="2400" dirty="0">
                  <a:ln w="0"/>
                  <a:solidFill>
                    <a:schemeClr val="bg1"/>
                  </a:solidFill>
                  <a:effectLst>
                    <a:outerShdw blurRad="38100" dist="19050" dir="2700000" algn="tl" rotWithShape="0">
                      <a:schemeClr val="dk1">
                        <a:alpha val="40000"/>
                      </a:schemeClr>
                    </a:outerShdw>
                  </a:effectLst>
                  <a:latin typeface="Source Serif Pro"/>
                  <a:hlinkClick r:id="rId3">
                    <a:extLst>
                      <a:ext uri="{A12FA001-AC4F-418D-AE19-62706E023703}">
                        <ahyp:hlinkClr xmlns:ahyp="http://schemas.microsoft.com/office/drawing/2018/hyperlinkcolor" val="tx"/>
                      </a:ext>
                    </a:extLst>
                  </a:hlinkClick>
                </a:rPr>
                <a:t>https://github.com/Nitish9711/Efficient-Delivery-Route-Planner</a:t>
              </a:r>
              <a:endParaRPr lang="en-US" sz="2400" dirty="0">
                <a:solidFill>
                  <a:schemeClr val="bg1"/>
                </a:solidFill>
                <a:latin typeface="Source Serif Pro"/>
              </a:endParaRPr>
            </a:p>
            <a:p>
              <a:pPr algn="l">
                <a:lnSpc>
                  <a:spcPts val="3894"/>
                </a:lnSpc>
              </a:pPr>
              <a:endParaRPr lang="en-US" sz="2400" dirty="0">
                <a:solidFill>
                  <a:srgbClr val="F9FCFF"/>
                </a:solidFill>
                <a:latin typeface="Source Serif Pro"/>
              </a:endParaRPr>
            </a:p>
          </p:txBody>
        </p:sp>
        <p:sp>
          <p:nvSpPr>
            <p:cNvPr id="8" name="TextBox 8"/>
            <p:cNvSpPr txBox="1"/>
            <p:nvPr/>
          </p:nvSpPr>
          <p:spPr>
            <a:xfrm>
              <a:off x="2413493" y="-76199"/>
              <a:ext cx="13393644" cy="905120"/>
            </a:xfrm>
            <a:prstGeom prst="rect">
              <a:avLst/>
            </a:prstGeom>
          </p:spPr>
          <p:txBody>
            <a:bodyPr wrap="square" lIns="0" tIns="0" rIns="0" bIns="0" rtlCol="0" anchor="t">
              <a:spAutoFit/>
            </a:bodyPr>
            <a:lstStyle/>
            <a:p>
              <a:pPr algn="l">
                <a:lnSpc>
                  <a:spcPts val="5452"/>
                </a:lnSpc>
              </a:pPr>
              <a:r>
                <a:rPr lang="en-US" sz="3894" dirty="0">
                  <a:solidFill>
                    <a:srgbClr val="273755"/>
                  </a:solidFill>
                  <a:latin typeface="Source Serif Pro Bold"/>
                </a:rPr>
                <a:t>PROJECT 			               			</a:t>
              </a: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a:extLst>
              <a:ext uri="{FF2B5EF4-FFF2-40B4-BE49-F238E27FC236}">
                <a16:creationId xmlns:a16="http://schemas.microsoft.com/office/drawing/2014/main" id="{0D492F9E-6612-4C4C-AE09-3E54D361BCAC}"/>
              </a:ext>
            </a:extLst>
          </p:cNvPr>
          <p:cNvSpPr/>
          <p:nvPr/>
        </p:nvSpPr>
        <p:spPr>
          <a:xfrm>
            <a:off x="-1" y="0"/>
            <a:ext cx="18288001" cy="10772950"/>
          </a:xfrm>
          <a:prstGeom prst="rect">
            <a:avLst/>
          </a:prstGeom>
          <a:solidFill>
            <a:srgbClr val="273755"/>
          </a:solidFill>
        </p:spPr>
        <p:txBody>
          <a:bodyPr/>
          <a:lstStyle/>
          <a:p>
            <a:endParaRPr lang="en-IN" dirty="0"/>
          </a:p>
        </p:txBody>
      </p:sp>
      <p:sp>
        <p:nvSpPr>
          <p:cNvPr id="5" name="Oval 4">
            <a:extLst>
              <a:ext uri="{FF2B5EF4-FFF2-40B4-BE49-F238E27FC236}">
                <a16:creationId xmlns:a16="http://schemas.microsoft.com/office/drawing/2014/main" id="{DF13B85D-CBE6-4FC9-AE1E-8ABDFC8439BE}"/>
              </a:ext>
            </a:extLst>
          </p:cNvPr>
          <p:cNvSpPr/>
          <p:nvPr/>
        </p:nvSpPr>
        <p:spPr>
          <a:xfrm>
            <a:off x="152400" y="2650398"/>
            <a:ext cx="1524000" cy="523221"/>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a:p>
        </p:txBody>
      </p:sp>
      <p:sp>
        <p:nvSpPr>
          <p:cNvPr id="7" name="Rectangle 6">
            <a:extLst>
              <a:ext uri="{FF2B5EF4-FFF2-40B4-BE49-F238E27FC236}">
                <a16:creationId xmlns:a16="http://schemas.microsoft.com/office/drawing/2014/main" id="{7D2F928A-3FD6-4A7E-BBC7-287F2CE8C8D2}"/>
              </a:ext>
            </a:extLst>
          </p:cNvPr>
          <p:cNvSpPr/>
          <p:nvPr/>
        </p:nvSpPr>
        <p:spPr>
          <a:xfrm>
            <a:off x="471060" y="2617808"/>
            <a:ext cx="914391" cy="523220"/>
          </a:xfrm>
          <a:prstGeom prst="rect">
            <a:avLst/>
          </a:prstGeom>
          <a:noFill/>
        </p:spPr>
        <p:txBody>
          <a:bodyPr wrap="square" lIns="91440" tIns="45720" rIns="91440" bIns="45720">
            <a:spAutoFit/>
          </a:bodyPr>
          <a:lstStyle/>
          <a:p>
            <a:pPr algn="ctr"/>
            <a:r>
              <a:rPr lang="en-US" sz="28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start</a:t>
            </a:r>
            <a:endParaRPr lang="en-US" sz="2800" b="0" cap="none" spc="0" dirty="0">
              <a:ln w="0"/>
              <a:solidFill>
                <a:schemeClr val="accent1"/>
              </a:solidFill>
              <a:effectLst>
                <a:outerShdw blurRad="38100" dist="25400" dir="5400000" algn="ctr" rotWithShape="0">
                  <a:srgbClr val="6E747A">
                    <a:alpha val="43000"/>
                  </a:srgbClr>
                </a:outerShdw>
              </a:effectLst>
            </a:endParaRPr>
          </a:p>
        </p:txBody>
      </p:sp>
      <p:sp>
        <p:nvSpPr>
          <p:cNvPr id="11" name="Diamond 10">
            <a:extLst>
              <a:ext uri="{FF2B5EF4-FFF2-40B4-BE49-F238E27FC236}">
                <a16:creationId xmlns:a16="http://schemas.microsoft.com/office/drawing/2014/main" id="{E48F6536-6ADE-4871-8E9B-DD580CCABEFA}"/>
              </a:ext>
            </a:extLst>
          </p:cNvPr>
          <p:cNvSpPr/>
          <p:nvPr/>
        </p:nvSpPr>
        <p:spPr>
          <a:xfrm>
            <a:off x="2833256" y="2212773"/>
            <a:ext cx="1905000" cy="1394336"/>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New user</a:t>
            </a:r>
          </a:p>
        </p:txBody>
      </p:sp>
      <p:cxnSp>
        <p:nvCxnSpPr>
          <p:cNvPr id="13" name="Straight Connector 12">
            <a:extLst>
              <a:ext uri="{FF2B5EF4-FFF2-40B4-BE49-F238E27FC236}">
                <a16:creationId xmlns:a16="http://schemas.microsoft.com/office/drawing/2014/main" id="{D3540514-3A03-408B-8306-AFA238E7DBF1}"/>
              </a:ext>
            </a:extLst>
          </p:cNvPr>
          <p:cNvCxnSpPr>
            <a:stCxn id="5" idx="6"/>
            <a:endCxn id="11" idx="1"/>
          </p:cNvCxnSpPr>
          <p:nvPr/>
        </p:nvCxnSpPr>
        <p:spPr>
          <a:xfrm flipV="1">
            <a:off x="1676400" y="2909941"/>
            <a:ext cx="1156856" cy="2068"/>
          </a:xfrm>
          <a:prstGeom prst="line">
            <a:avLst/>
          </a:prstGeom>
        </p:spPr>
        <p:style>
          <a:lnRef idx="3">
            <a:schemeClr val="accent2"/>
          </a:lnRef>
          <a:fillRef idx="0">
            <a:schemeClr val="accent2"/>
          </a:fillRef>
          <a:effectRef idx="2">
            <a:schemeClr val="accent2"/>
          </a:effectRef>
          <a:fontRef idx="minor">
            <a:schemeClr val="tx1"/>
          </a:fontRef>
        </p:style>
      </p:cxnSp>
      <p:cxnSp>
        <p:nvCxnSpPr>
          <p:cNvPr id="15" name="Straight Connector 14">
            <a:extLst>
              <a:ext uri="{FF2B5EF4-FFF2-40B4-BE49-F238E27FC236}">
                <a16:creationId xmlns:a16="http://schemas.microsoft.com/office/drawing/2014/main" id="{0DA3864E-539F-4705-8BCF-6AB8AD0F0329}"/>
              </a:ext>
            </a:extLst>
          </p:cNvPr>
          <p:cNvCxnSpPr>
            <a:cxnSpLocks/>
            <a:stCxn id="11" idx="3"/>
          </p:cNvCxnSpPr>
          <p:nvPr/>
        </p:nvCxnSpPr>
        <p:spPr>
          <a:xfrm>
            <a:off x="4738256" y="2909941"/>
            <a:ext cx="533400"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18" name="Straight Connector 17">
            <a:extLst>
              <a:ext uri="{FF2B5EF4-FFF2-40B4-BE49-F238E27FC236}">
                <a16:creationId xmlns:a16="http://schemas.microsoft.com/office/drawing/2014/main" id="{A3CF25FE-DE97-4BAA-87D2-9E9EA8F046A8}"/>
              </a:ext>
            </a:extLst>
          </p:cNvPr>
          <p:cNvCxnSpPr>
            <a:cxnSpLocks/>
          </p:cNvCxnSpPr>
          <p:nvPr/>
        </p:nvCxnSpPr>
        <p:spPr>
          <a:xfrm flipV="1">
            <a:off x="5271656" y="2212773"/>
            <a:ext cx="0" cy="1176010"/>
          </a:xfrm>
          <a:prstGeom prst="line">
            <a:avLst/>
          </a:prstGeom>
        </p:spPr>
        <p:style>
          <a:lnRef idx="3">
            <a:schemeClr val="accent2"/>
          </a:lnRef>
          <a:fillRef idx="0">
            <a:schemeClr val="accent2"/>
          </a:fillRef>
          <a:effectRef idx="2">
            <a:schemeClr val="accent2"/>
          </a:effectRef>
          <a:fontRef idx="minor">
            <a:schemeClr val="tx1"/>
          </a:fontRef>
        </p:style>
      </p:cxnSp>
      <p:cxnSp>
        <p:nvCxnSpPr>
          <p:cNvPr id="19" name="Straight Connector 18">
            <a:extLst>
              <a:ext uri="{FF2B5EF4-FFF2-40B4-BE49-F238E27FC236}">
                <a16:creationId xmlns:a16="http://schemas.microsoft.com/office/drawing/2014/main" id="{E9605D9D-8684-43E0-9496-955DCFDF0744}"/>
              </a:ext>
            </a:extLst>
          </p:cNvPr>
          <p:cNvCxnSpPr>
            <a:cxnSpLocks/>
          </p:cNvCxnSpPr>
          <p:nvPr/>
        </p:nvCxnSpPr>
        <p:spPr>
          <a:xfrm flipV="1">
            <a:off x="5271656" y="2530288"/>
            <a:ext cx="0" cy="1221481"/>
          </a:xfrm>
          <a:prstGeom prst="line">
            <a:avLst/>
          </a:prstGeom>
        </p:spPr>
        <p:style>
          <a:lnRef idx="3">
            <a:schemeClr val="accent2"/>
          </a:lnRef>
          <a:fillRef idx="0">
            <a:schemeClr val="accent2"/>
          </a:fillRef>
          <a:effectRef idx="2">
            <a:schemeClr val="accent2"/>
          </a:effectRef>
          <a:fontRef idx="minor">
            <a:schemeClr val="tx1"/>
          </a:fontRef>
        </p:style>
      </p:cxnSp>
      <p:sp>
        <p:nvSpPr>
          <p:cNvPr id="26" name="Oval 25">
            <a:extLst>
              <a:ext uri="{FF2B5EF4-FFF2-40B4-BE49-F238E27FC236}">
                <a16:creationId xmlns:a16="http://schemas.microsoft.com/office/drawing/2014/main" id="{A2D920C1-E8B7-4879-B61F-010432F83882}"/>
              </a:ext>
            </a:extLst>
          </p:cNvPr>
          <p:cNvSpPr/>
          <p:nvPr/>
        </p:nvSpPr>
        <p:spPr>
          <a:xfrm>
            <a:off x="5860476" y="1820952"/>
            <a:ext cx="914398" cy="78364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Yes</a:t>
            </a:r>
            <a:endParaRPr lang="en-IN" sz="2400" dirty="0"/>
          </a:p>
        </p:txBody>
      </p:sp>
      <p:sp>
        <p:nvSpPr>
          <p:cNvPr id="34" name="Oval 33">
            <a:extLst>
              <a:ext uri="{FF2B5EF4-FFF2-40B4-BE49-F238E27FC236}">
                <a16:creationId xmlns:a16="http://schemas.microsoft.com/office/drawing/2014/main" id="{84E27E45-33EA-4123-AB40-DE4E05A7EB4E}"/>
              </a:ext>
            </a:extLst>
          </p:cNvPr>
          <p:cNvSpPr/>
          <p:nvPr/>
        </p:nvSpPr>
        <p:spPr>
          <a:xfrm>
            <a:off x="5846623" y="3388783"/>
            <a:ext cx="914398" cy="78364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No</a:t>
            </a:r>
          </a:p>
        </p:txBody>
      </p:sp>
      <p:cxnSp>
        <p:nvCxnSpPr>
          <p:cNvPr id="36" name="Straight Connector 35">
            <a:extLst>
              <a:ext uri="{FF2B5EF4-FFF2-40B4-BE49-F238E27FC236}">
                <a16:creationId xmlns:a16="http://schemas.microsoft.com/office/drawing/2014/main" id="{63D2AD71-5430-4883-BB20-10EE14237259}"/>
              </a:ext>
            </a:extLst>
          </p:cNvPr>
          <p:cNvCxnSpPr>
            <a:endCxn id="26" idx="2"/>
          </p:cNvCxnSpPr>
          <p:nvPr/>
        </p:nvCxnSpPr>
        <p:spPr>
          <a:xfrm>
            <a:off x="5271656" y="2212773"/>
            <a:ext cx="588820"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38" name="Straight Connector 37">
            <a:extLst>
              <a:ext uri="{FF2B5EF4-FFF2-40B4-BE49-F238E27FC236}">
                <a16:creationId xmlns:a16="http://schemas.microsoft.com/office/drawing/2014/main" id="{0160F25D-8AF5-4BE7-B8EC-E50FB260605B}"/>
              </a:ext>
            </a:extLst>
          </p:cNvPr>
          <p:cNvCxnSpPr>
            <a:cxnSpLocks/>
          </p:cNvCxnSpPr>
          <p:nvPr/>
        </p:nvCxnSpPr>
        <p:spPr>
          <a:xfrm>
            <a:off x="5271656" y="3720684"/>
            <a:ext cx="574967" cy="28835"/>
          </a:xfrm>
          <a:prstGeom prst="line">
            <a:avLst/>
          </a:prstGeom>
        </p:spPr>
        <p:style>
          <a:lnRef idx="3">
            <a:schemeClr val="accent2"/>
          </a:lnRef>
          <a:fillRef idx="0">
            <a:schemeClr val="accent2"/>
          </a:fillRef>
          <a:effectRef idx="2">
            <a:schemeClr val="accent2"/>
          </a:effectRef>
          <a:fontRef idx="minor">
            <a:schemeClr val="tx1"/>
          </a:fontRef>
        </p:style>
      </p:cxnSp>
      <p:sp>
        <p:nvSpPr>
          <p:cNvPr id="42" name="Rectangle 41">
            <a:extLst>
              <a:ext uri="{FF2B5EF4-FFF2-40B4-BE49-F238E27FC236}">
                <a16:creationId xmlns:a16="http://schemas.microsoft.com/office/drawing/2014/main" id="{81B52AFE-DD49-4622-AF2D-F5C40DF46D16}"/>
              </a:ext>
            </a:extLst>
          </p:cNvPr>
          <p:cNvSpPr/>
          <p:nvPr/>
        </p:nvSpPr>
        <p:spPr>
          <a:xfrm>
            <a:off x="5728865" y="3459074"/>
            <a:ext cx="914391" cy="523220"/>
          </a:xfrm>
          <a:prstGeom prst="rect">
            <a:avLst/>
          </a:prstGeom>
          <a:noFill/>
        </p:spPr>
        <p:txBody>
          <a:bodyPr wrap="square" lIns="91440" tIns="45720" rIns="91440" bIns="45720">
            <a:spAutoFit/>
          </a:bodyPr>
          <a:lstStyle/>
          <a:p>
            <a:pPr algn="ctr"/>
            <a:endParaRPr lang="en-US" sz="28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44" name="Straight Connector 43">
            <a:extLst>
              <a:ext uri="{FF2B5EF4-FFF2-40B4-BE49-F238E27FC236}">
                <a16:creationId xmlns:a16="http://schemas.microsoft.com/office/drawing/2014/main" id="{90FB2043-F60B-4096-AF89-C22FBCE4C834}"/>
              </a:ext>
            </a:extLst>
          </p:cNvPr>
          <p:cNvCxnSpPr/>
          <p:nvPr/>
        </p:nvCxnSpPr>
        <p:spPr>
          <a:xfrm>
            <a:off x="6303822" y="4172425"/>
            <a:ext cx="0" cy="1352075"/>
          </a:xfrm>
          <a:prstGeom prst="line">
            <a:avLst/>
          </a:prstGeom>
        </p:spPr>
        <p:style>
          <a:lnRef idx="3">
            <a:schemeClr val="accent2"/>
          </a:lnRef>
          <a:fillRef idx="0">
            <a:schemeClr val="accent2"/>
          </a:fillRef>
          <a:effectRef idx="2">
            <a:schemeClr val="accent2"/>
          </a:effectRef>
          <a:fontRef idx="minor">
            <a:schemeClr val="tx1"/>
          </a:fontRef>
        </p:style>
      </p:cxnSp>
      <p:sp>
        <p:nvSpPr>
          <p:cNvPr id="46" name="Parallelogram 45">
            <a:extLst>
              <a:ext uri="{FF2B5EF4-FFF2-40B4-BE49-F238E27FC236}">
                <a16:creationId xmlns:a16="http://schemas.microsoft.com/office/drawing/2014/main" id="{4E2586D1-6C26-4BDF-9C32-7669EF62DA8E}"/>
              </a:ext>
            </a:extLst>
          </p:cNvPr>
          <p:cNvSpPr/>
          <p:nvPr/>
        </p:nvSpPr>
        <p:spPr>
          <a:xfrm>
            <a:off x="5566066" y="5400935"/>
            <a:ext cx="1672926" cy="885565"/>
          </a:xfrm>
          <a:prstGeom prst="parallelogra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Register</a:t>
            </a:r>
            <a:endParaRPr lang="en-IN" dirty="0"/>
          </a:p>
        </p:txBody>
      </p:sp>
      <p:cxnSp>
        <p:nvCxnSpPr>
          <p:cNvPr id="51" name="Connector: Elbow 50">
            <a:extLst>
              <a:ext uri="{FF2B5EF4-FFF2-40B4-BE49-F238E27FC236}">
                <a16:creationId xmlns:a16="http://schemas.microsoft.com/office/drawing/2014/main" id="{C57659B7-A718-42C1-A973-87C914C1CC6E}"/>
              </a:ext>
            </a:extLst>
          </p:cNvPr>
          <p:cNvCxnSpPr>
            <a:cxnSpLocks/>
          </p:cNvCxnSpPr>
          <p:nvPr/>
        </p:nvCxnSpPr>
        <p:spPr>
          <a:xfrm rot="16200000" flipV="1">
            <a:off x="2421716" y="2913550"/>
            <a:ext cx="3147959" cy="3140742"/>
          </a:xfrm>
          <a:prstGeom prst="bentConnector3">
            <a:avLst>
              <a:gd name="adj1" fmla="val -173"/>
            </a:avLst>
          </a:prstGeom>
          <a:ln>
            <a:tailEnd type="triangle"/>
          </a:ln>
        </p:spPr>
        <p:style>
          <a:lnRef idx="3">
            <a:schemeClr val="accent2"/>
          </a:lnRef>
          <a:fillRef idx="0">
            <a:schemeClr val="accent2"/>
          </a:fillRef>
          <a:effectRef idx="2">
            <a:schemeClr val="accent2"/>
          </a:effectRef>
          <a:fontRef idx="minor">
            <a:schemeClr val="tx1"/>
          </a:fontRef>
        </p:style>
      </p:cxnSp>
      <p:sp>
        <p:nvSpPr>
          <p:cNvPr id="67" name="Parallelogram 66">
            <a:extLst>
              <a:ext uri="{FF2B5EF4-FFF2-40B4-BE49-F238E27FC236}">
                <a16:creationId xmlns:a16="http://schemas.microsoft.com/office/drawing/2014/main" id="{4867322A-6F2C-4BB9-82BB-52D83628F4F8}"/>
              </a:ext>
            </a:extLst>
          </p:cNvPr>
          <p:cNvSpPr/>
          <p:nvPr/>
        </p:nvSpPr>
        <p:spPr>
          <a:xfrm>
            <a:off x="7897094" y="1719029"/>
            <a:ext cx="1672926" cy="885565"/>
          </a:xfrm>
          <a:prstGeom prst="parallelogra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Login</a:t>
            </a:r>
          </a:p>
        </p:txBody>
      </p:sp>
      <p:cxnSp>
        <p:nvCxnSpPr>
          <p:cNvPr id="68" name="Straight Connector 67">
            <a:extLst>
              <a:ext uri="{FF2B5EF4-FFF2-40B4-BE49-F238E27FC236}">
                <a16:creationId xmlns:a16="http://schemas.microsoft.com/office/drawing/2014/main" id="{F0776908-75EE-4780-B07E-56A9B37868B6}"/>
              </a:ext>
            </a:extLst>
          </p:cNvPr>
          <p:cNvCxnSpPr>
            <a:cxnSpLocks/>
          </p:cNvCxnSpPr>
          <p:nvPr/>
        </p:nvCxnSpPr>
        <p:spPr>
          <a:xfrm>
            <a:off x="6774874" y="2212773"/>
            <a:ext cx="1203629"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75" name="Straight Connector 74">
            <a:extLst>
              <a:ext uri="{FF2B5EF4-FFF2-40B4-BE49-F238E27FC236}">
                <a16:creationId xmlns:a16="http://schemas.microsoft.com/office/drawing/2014/main" id="{8D3B5A8A-9870-4186-9BBF-895FA4F6829F}"/>
              </a:ext>
            </a:extLst>
          </p:cNvPr>
          <p:cNvCxnSpPr/>
          <p:nvPr/>
        </p:nvCxnSpPr>
        <p:spPr>
          <a:xfrm>
            <a:off x="9448800" y="2161811"/>
            <a:ext cx="588820"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76" name="Straight Connector 75">
            <a:extLst>
              <a:ext uri="{FF2B5EF4-FFF2-40B4-BE49-F238E27FC236}">
                <a16:creationId xmlns:a16="http://schemas.microsoft.com/office/drawing/2014/main" id="{2565FBA5-571C-4D0D-9D2C-702E3F2B3FED}"/>
              </a:ext>
            </a:extLst>
          </p:cNvPr>
          <p:cNvCxnSpPr>
            <a:cxnSpLocks/>
          </p:cNvCxnSpPr>
          <p:nvPr/>
        </p:nvCxnSpPr>
        <p:spPr>
          <a:xfrm flipV="1">
            <a:off x="12770414" y="1624768"/>
            <a:ext cx="0" cy="1176010"/>
          </a:xfrm>
          <a:prstGeom prst="line">
            <a:avLst/>
          </a:prstGeom>
        </p:spPr>
        <p:style>
          <a:lnRef idx="3">
            <a:schemeClr val="accent2"/>
          </a:lnRef>
          <a:fillRef idx="0">
            <a:schemeClr val="accent2"/>
          </a:fillRef>
          <a:effectRef idx="2">
            <a:schemeClr val="accent2"/>
          </a:effectRef>
          <a:fontRef idx="minor">
            <a:schemeClr val="tx1"/>
          </a:fontRef>
        </p:style>
      </p:cxnSp>
      <p:sp>
        <p:nvSpPr>
          <p:cNvPr id="85" name="Diamond 84">
            <a:extLst>
              <a:ext uri="{FF2B5EF4-FFF2-40B4-BE49-F238E27FC236}">
                <a16:creationId xmlns:a16="http://schemas.microsoft.com/office/drawing/2014/main" id="{941CB651-CCA6-44AC-91FE-629827F0653E}"/>
              </a:ext>
            </a:extLst>
          </p:cNvPr>
          <p:cNvSpPr/>
          <p:nvPr/>
        </p:nvSpPr>
        <p:spPr>
          <a:xfrm>
            <a:off x="10006437" y="1323618"/>
            <a:ext cx="2230577" cy="1676385"/>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First time Login</a:t>
            </a:r>
          </a:p>
        </p:txBody>
      </p:sp>
      <p:cxnSp>
        <p:nvCxnSpPr>
          <p:cNvPr id="86" name="Straight Connector 85">
            <a:extLst>
              <a:ext uri="{FF2B5EF4-FFF2-40B4-BE49-F238E27FC236}">
                <a16:creationId xmlns:a16="http://schemas.microsoft.com/office/drawing/2014/main" id="{F6C5F6FD-B38A-4F51-BCDE-D8BDA46FDE17}"/>
              </a:ext>
            </a:extLst>
          </p:cNvPr>
          <p:cNvCxnSpPr>
            <a:cxnSpLocks/>
          </p:cNvCxnSpPr>
          <p:nvPr/>
        </p:nvCxnSpPr>
        <p:spPr>
          <a:xfrm>
            <a:off x="12237014" y="2161810"/>
            <a:ext cx="533400" cy="0"/>
          </a:xfrm>
          <a:prstGeom prst="line">
            <a:avLst/>
          </a:prstGeom>
        </p:spPr>
        <p:style>
          <a:lnRef idx="3">
            <a:schemeClr val="accent2"/>
          </a:lnRef>
          <a:fillRef idx="0">
            <a:schemeClr val="accent2"/>
          </a:fillRef>
          <a:effectRef idx="2">
            <a:schemeClr val="accent2"/>
          </a:effectRef>
          <a:fontRef idx="minor">
            <a:schemeClr val="tx1"/>
          </a:fontRef>
        </p:style>
      </p:cxnSp>
      <p:sp>
        <p:nvSpPr>
          <p:cNvPr id="88" name="Oval 87">
            <a:extLst>
              <a:ext uri="{FF2B5EF4-FFF2-40B4-BE49-F238E27FC236}">
                <a16:creationId xmlns:a16="http://schemas.microsoft.com/office/drawing/2014/main" id="{97182595-7C1E-4AE4-88E4-69304726C1CE}"/>
              </a:ext>
            </a:extLst>
          </p:cNvPr>
          <p:cNvSpPr/>
          <p:nvPr/>
        </p:nvSpPr>
        <p:spPr>
          <a:xfrm>
            <a:off x="13206842" y="2323698"/>
            <a:ext cx="914398" cy="78364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Yes</a:t>
            </a:r>
            <a:endParaRPr lang="en-IN" sz="2400" dirty="0"/>
          </a:p>
        </p:txBody>
      </p:sp>
      <p:cxnSp>
        <p:nvCxnSpPr>
          <p:cNvPr id="89" name="Straight Connector 88">
            <a:extLst>
              <a:ext uri="{FF2B5EF4-FFF2-40B4-BE49-F238E27FC236}">
                <a16:creationId xmlns:a16="http://schemas.microsoft.com/office/drawing/2014/main" id="{6AFB992C-BD04-4D60-9A3C-6D409E05CA31}"/>
              </a:ext>
            </a:extLst>
          </p:cNvPr>
          <p:cNvCxnSpPr>
            <a:cxnSpLocks/>
          </p:cNvCxnSpPr>
          <p:nvPr/>
        </p:nvCxnSpPr>
        <p:spPr>
          <a:xfrm>
            <a:off x="12770414" y="1624768"/>
            <a:ext cx="436428"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90" name="Straight Connector 89">
            <a:extLst>
              <a:ext uri="{FF2B5EF4-FFF2-40B4-BE49-F238E27FC236}">
                <a16:creationId xmlns:a16="http://schemas.microsoft.com/office/drawing/2014/main" id="{B91BDFD8-8E88-4434-A748-767559E4743A}"/>
              </a:ext>
            </a:extLst>
          </p:cNvPr>
          <p:cNvCxnSpPr>
            <a:cxnSpLocks/>
          </p:cNvCxnSpPr>
          <p:nvPr/>
        </p:nvCxnSpPr>
        <p:spPr>
          <a:xfrm>
            <a:off x="12770414" y="2782969"/>
            <a:ext cx="436428" cy="0"/>
          </a:xfrm>
          <a:prstGeom prst="line">
            <a:avLst/>
          </a:prstGeom>
        </p:spPr>
        <p:style>
          <a:lnRef idx="3">
            <a:schemeClr val="accent2"/>
          </a:lnRef>
          <a:fillRef idx="0">
            <a:schemeClr val="accent2"/>
          </a:fillRef>
          <a:effectRef idx="2">
            <a:schemeClr val="accent2"/>
          </a:effectRef>
          <a:fontRef idx="minor">
            <a:schemeClr val="tx1"/>
          </a:fontRef>
        </p:style>
      </p:cxnSp>
      <p:sp>
        <p:nvSpPr>
          <p:cNvPr id="93" name="Oval 92">
            <a:extLst>
              <a:ext uri="{FF2B5EF4-FFF2-40B4-BE49-F238E27FC236}">
                <a16:creationId xmlns:a16="http://schemas.microsoft.com/office/drawing/2014/main" id="{7C0432A6-0202-4016-9FC1-64051C6CC8ED}"/>
              </a:ext>
            </a:extLst>
          </p:cNvPr>
          <p:cNvSpPr/>
          <p:nvPr/>
        </p:nvSpPr>
        <p:spPr>
          <a:xfrm>
            <a:off x="13206836" y="1218681"/>
            <a:ext cx="914398" cy="78364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No</a:t>
            </a:r>
          </a:p>
        </p:txBody>
      </p:sp>
      <p:sp>
        <p:nvSpPr>
          <p:cNvPr id="95" name="Parallelogram 94">
            <a:extLst>
              <a:ext uri="{FF2B5EF4-FFF2-40B4-BE49-F238E27FC236}">
                <a16:creationId xmlns:a16="http://schemas.microsoft.com/office/drawing/2014/main" id="{91B59292-D238-4E09-8484-0791F4FBA327}"/>
              </a:ext>
            </a:extLst>
          </p:cNvPr>
          <p:cNvSpPr/>
          <p:nvPr/>
        </p:nvSpPr>
        <p:spPr>
          <a:xfrm>
            <a:off x="12624951" y="3910416"/>
            <a:ext cx="1672926" cy="885565"/>
          </a:xfrm>
          <a:prstGeom prst="parallelogra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Upload Employee sheet</a:t>
            </a:r>
          </a:p>
        </p:txBody>
      </p:sp>
      <p:cxnSp>
        <p:nvCxnSpPr>
          <p:cNvPr id="98" name="Straight Connector 97">
            <a:extLst>
              <a:ext uri="{FF2B5EF4-FFF2-40B4-BE49-F238E27FC236}">
                <a16:creationId xmlns:a16="http://schemas.microsoft.com/office/drawing/2014/main" id="{4B71EA09-43D8-4D7D-9282-02B8BBACA481}"/>
              </a:ext>
            </a:extLst>
          </p:cNvPr>
          <p:cNvCxnSpPr>
            <a:cxnSpLocks/>
          </p:cNvCxnSpPr>
          <p:nvPr/>
        </p:nvCxnSpPr>
        <p:spPr>
          <a:xfrm flipH="1" flipV="1">
            <a:off x="13657109" y="3087905"/>
            <a:ext cx="6926" cy="822511"/>
          </a:xfrm>
          <a:prstGeom prst="line">
            <a:avLst/>
          </a:prstGeom>
        </p:spPr>
        <p:style>
          <a:lnRef idx="3">
            <a:schemeClr val="accent2"/>
          </a:lnRef>
          <a:fillRef idx="0">
            <a:schemeClr val="accent2"/>
          </a:fillRef>
          <a:effectRef idx="2">
            <a:schemeClr val="accent2"/>
          </a:effectRef>
          <a:fontRef idx="minor">
            <a:schemeClr val="tx1"/>
          </a:fontRef>
        </p:style>
      </p:cxnSp>
      <p:sp>
        <p:nvSpPr>
          <p:cNvPr id="101" name="Diamond 100">
            <a:extLst>
              <a:ext uri="{FF2B5EF4-FFF2-40B4-BE49-F238E27FC236}">
                <a16:creationId xmlns:a16="http://schemas.microsoft.com/office/drawing/2014/main" id="{9D4B9BC7-4359-4A08-B306-F8FEC53F1E94}"/>
              </a:ext>
            </a:extLst>
          </p:cNvPr>
          <p:cNvSpPr/>
          <p:nvPr/>
        </p:nvSpPr>
        <p:spPr>
          <a:xfrm>
            <a:off x="15423573" y="927600"/>
            <a:ext cx="2561367" cy="1394336"/>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Update</a:t>
            </a:r>
          </a:p>
        </p:txBody>
      </p:sp>
      <p:cxnSp>
        <p:nvCxnSpPr>
          <p:cNvPr id="104" name="Straight Connector 103">
            <a:extLst>
              <a:ext uri="{FF2B5EF4-FFF2-40B4-BE49-F238E27FC236}">
                <a16:creationId xmlns:a16="http://schemas.microsoft.com/office/drawing/2014/main" id="{673295B7-F9FD-4A84-8944-AD5F4DB574DB}"/>
              </a:ext>
            </a:extLst>
          </p:cNvPr>
          <p:cNvCxnSpPr>
            <a:cxnSpLocks/>
            <a:endCxn id="101" idx="1"/>
          </p:cNvCxnSpPr>
          <p:nvPr/>
        </p:nvCxnSpPr>
        <p:spPr>
          <a:xfrm>
            <a:off x="14121234" y="1624768"/>
            <a:ext cx="1302339"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106" name="Straight Connector 105">
            <a:extLst>
              <a:ext uri="{FF2B5EF4-FFF2-40B4-BE49-F238E27FC236}">
                <a16:creationId xmlns:a16="http://schemas.microsoft.com/office/drawing/2014/main" id="{3835FCFF-33BB-43C7-8369-FCED90F99788}"/>
              </a:ext>
            </a:extLst>
          </p:cNvPr>
          <p:cNvCxnSpPr>
            <a:cxnSpLocks/>
            <a:stCxn id="101" idx="2"/>
          </p:cNvCxnSpPr>
          <p:nvPr/>
        </p:nvCxnSpPr>
        <p:spPr>
          <a:xfrm>
            <a:off x="16704257" y="2321936"/>
            <a:ext cx="1" cy="678067"/>
          </a:xfrm>
          <a:prstGeom prst="line">
            <a:avLst/>
          </a:prstGeom>
        </p:spPr>
        <p:style>
          <a:lnRef idx="3">
            <a:schemeClr val="accent2"/>
          </a:lnRef>
          <a:fillRef idx="0">
            <a:schemeClr val="accent2"/>
          </a:fillRef>
          <a:effectRef idx="2">
            <a:schemeClr val="accent2"/>
          </a:effectRef>
          <a:fontRef idx="minor">
            <a:schemeClr val="tx1"/>
          </a:fontRef>
        </p:style>
      </p:cxnSp>
      <p:cxnSp>
        <p:nvCxnSpPr>
          <p:cNvPr id="109" name="Straight Connector 108">
            <a:extLst>
              <a:ext uri="{FF2B5EF4-FFF2-40B4-BE49-F238E27FC236}">
                <a16:creationId xmlns:a16="http://schemas.microsoft.com/office/drawing/2014/main" id="{B60994BB-09B5-4CFE-ADEA-55BBDE91E529}"/>
              </a:ext>
            </a:extLst>
          </p:cNvPr>
          <p:cNvCxnSpPr>
            <a:cxnSpLocks/>
          </p:cNvCxnSpPr>
          <p:nvPr/>
        </p:nvCxnSpPr>
        <p:spPr>
          <a:xfrm>
            <a:off x="15138589" y="2996688"/>
            <a:ext cx="2094735"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113" name="Straight Connector 112">
            <a:extLst>
              <a:ext uri="{FF2B5EF4-FFF2-40B4-BE49-F238E27FC236}">
                <a16:creationId xmlns:a16="http://schemas.microsoft.com/office/drawing/2014/main" id="{9AF9DAFE-E51D-4719-BD1D-66A0B7E78B9F}"/>
              </a:ext>
            </a:extLst>
          </p:cNvPr>
          <p:cNvCxnSpPr>
            <a:cxnSpLocks/>
          </p:cNvCxnSpPr>
          <p:nvPr/>
        </p:nvCxnSpPr>
        <p:spPr>
          <a:xfrm flipV="1">
            <a:off x="17233324" y="2996688"/>
            <a:ext cx="0" cy="697167"/>
          </a:xfrm>
          <a:prstGeom prst="line">
            <a:avLst/>
          </a:prstGeom>
        </p:spPr>
        <p:style>
          <a:lnRef idx="3">
            <a:schemeClr val="accent2"/>
          </a:lnRef>
          <a:fillRef idx="0">
            <a:schemeClr val="accent2"/>
          </a:fillRef>
          <a:effectRef idx="2">
            <a:schemeClr val="accent2"/>
          </a:effectRef>
          <a:fontRef idx="minor">
            <a:schemeClr val="tx1"/>
          </a:fontRef>
        </p:style>
      </p:cxnSp>
      <p:sp>
        <p:nvSpPr>
          <p:cNvPr id="116" name="Oval 115">
            <a:extLst>
              <a:ext uri="{FF2B5EF4-FFF2-40B4-BE49-F238E27FC236}">
                <a16:creationId xmlns:a16="http://schemas.microsoft.com/office/drawing/2014/main" id="{A3638BD0-CFE2-44A8-A81F-E7FDF3AA57C5}"/>
              </a:ext>
            </a:extLst>
          </p:cNvPr>
          <p:cNvSpPr/>
          <p:nvPr/>
        </p:nvSpPr>
        <p:spPr>
          <a:xfrm>
            <a:off x="16773393" y="3693855"/>
            <a:ext cx="914398" cy="78364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Yes</a:t>
            </a:r>
          </a:p>
        </p:txBody>
      </p:sp>
      <p:sp>
        <p:nvSpPr>
          <p:cNvPr id="118" name="Oval 117">
            <a:extLst>
              <a:ext uri="{FF2B5EF4-FFF2-40B4-BE49-F238E27FC236}">
                <a16:creationId xmlns:a16="http://schemas.microsoft.com/office/drawing/2014/main" id="{940ECFDB-3DF5-473E-AEEE-45B56CDE26D4}"/>
              </a:ext>
            </a:extLst>
          </p:cNvPr>
          <p:cNvSpPr/>
          <p:nvPr/>
        </p:nvSpPr>
        <p:spPr>
          <a:xfrm>
            <a:off x="14734298" y="3780604"/>
            <a:ext cx="914398" cy="6999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No</a:t>
            </a:r>
          </a:p>
        </p:txBody>
      </p:sp>
      <p:cxnSp>
        <p:nvCxnSpPr>
          <p:cNvPr id="119" name="Straight Connector 118">
            <a:extLst>
              <a:ext uri="{FF2B5EF4-FFF2-40B4-BE49-F238E27FC236}">
                <a16:creationId xmlns:a16="http://schemas.microsoft.com/office/drawing/2014/main" id="{B40C621A-C463-457D-B271-52A29397E561}"/>
              </a:ext>
            </a:extLst>
          </p:cNvPr>
          <p:cNvCxnSpPr>
            <a:cxnSpLocks/>
          </p:cNvCxnSpPr>
          <p:nvPr/>
        </p:nvCxnSpPr>
        <p:spPr>
          <a:xfrm flipV="1">
            <a:off x="15168122" y="2996689"/>
            <a:ext cx="1" cy="723995"/>
          </a:xfrm>
          <a:prstGeom prst="line">
            <a:avLst/>
          </a:prstGeom>
        </p:spPr>
        <p:style>
          <a:lnRef idx="3">
            <a:schemeClr val="accent2"/>
          </a:lnRef>
          <a:fillRef idx="0">
            <a:schemeClr val="accent2"/>
          </a:fillRef>
          <a:effectRef idx="2">
            <a:schemeClr val="accent2"/>
          </a:effectRef>
          <a:fontRef idx="minor">
            <a:schemeClr val="tx1"/>
          </a:fontRef>
        </p:style>
      </p:cxnSp>
      <p:sp>
        <p:nvSpPr>
          <p:cNvPr id="123" name="Parallelogram 122">
            <a:extLst>
              <a:ext uri="{FF2B5EF4-FFF2-40B4-BE49-F238E27FC236}">
                <a16:creationId xmlns:a16="http://schemas.microsoft.com/office/drawing/2014/main" id="{8B4005A8-9A98-440F-9AB8-E04CFE855734}"/>
              </a:ext>
            </a:extLst>
          </p:cNvPr>
          <p:cNvSpPr/>
          <p:nvPr/>
        </p:nvSpPr>
        <p:spPr>
          <a:xfrm>
            <a:off x="16394129" y="5366721"/>
            <a:ext cx="1672926" cy="885565"/>
          </a:xfrm>
          <a:prstGeom prst="parallelogra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Upload Employee sheet</a:t>
            </a:r>
          </a:p>
        </p:txBody>
      </p:sp>
      <p:cxnSp>
        <p:nvCxnSpPr>
          <p:cNvPr id="127" name="Straight Connector 126">
            <a:extLst>
              <a:ext uri="{FF2B5EF4-FFF2-40B4-BE49-F238E27FC236}">
                <a16:creationId xmlns:a16="http://schemas.microsoft.com/office/drawing/2014/main" id="{13D358B2-7164-44CB-855E-18194A533352}"/>
              </a:ext>
            </a:extLst>
          </p:cNvPr>
          <p:cNvCxnSpPr>
            <a:cxnSpLocks/>
          </p:cNvCxnSpPr>
          <p:nvPr/>
        </p:nvCxnSpPr>
        <p:spPr>
          <a:xfrm flipV="1">
            <a:off x="17230592" y="4503765"/>
            <a:ext cx="2732" cy="866474"/>
          </a:xfrm>
          <a:prstGeom prst="line">
            <a:avLst/>
          </a:prstGeom>
        </p:spPr>
        <p:style>
          <a:lnRef idx="3">
            <a:schemeClr val="accent2"/>
          </a:lnRef>
          <a:fillRef idx="0">
            <a:schemeClr val="accent2"/>
          </a:fillRef>
          <a:effectRef idx="2">
            <a:schemeClr val="accent2"/>
          </a:effectRef>
          <a:fontRef idx="minor">
            <a:schemeClr val="tx1"/>
          </a:fontRef>
        </p:style>
      </p:cxnSp>
      <p:cxnSp>
        <p:nvCxnSpPr>
          <p:cNvPr id="132" name="Straight Connector 131">
            <a:extLst>
              <a:ext uri="{FF2B5EF4-FFF2-40B4-BE49-F238E27FC236}">
                <a16:creationId xmlns:a16="http://schemas.microsoft.com/office/drawing/2014/main" id="{E823C412-4944-4AC2-A6B3-02EA6C25308C}"/>
              </a:ext>
            </a:extLst>
          </p:cNvPr>
          <p:cNvCxnSpPr>
            <a:cxnSpLocks/>
            <a:endCxn id="118" idx="4"/>
          </p:cNvCxnSpPr>
          <p:nvPr/>
        </p:nvCxnSpPr>
        <p:spPr>
          <a:xfrm flipV="1">
            <a:off x="15191497" y="4480600"/>
            <a:ext cx="0" cy="3284548"/>
          </a:xfrm>
          <a:prstGeom prst="line">
            <a:avLst/>
          </a:prstGeom>
        </p:spPr>
        <p:style>
          <a:lnRef idx="3">
            <a:schemeClr val="accent2"/>
          </a:lnRef>
          <a:fillRef idx="0">
            <a:schemeClr val="accent2"/>
          </a:fillRef>
          <a:effectRef idx="2">
            <a:schemeClr val="accent2"/>
          </a:effectRef>
          <a:fontRef idx="minor">
            <a:schemeClr val="tx1"/>
          </a:fontRef>
        </p:style>
      </p:cxnSp>
      <p:sp>
        <p:nvSpPr>
          <p:cNvPr id="139" name="Parallelogram 138">
            <a:extLst>
              <a:ext uri="{FF2B5EF4-FFF2-40B4-BE49-F238E27FC236}">
                <a16:creationId xmlns:a16="http://schemas.microsoft.com/office/drawing/2014/main" id="{C72F9C84-750B-4A43-9189-AED9D1E9B969}"/>
              </a:ext>
            </a:extLst>
          </p:cNvPr>
          <p:cNvSpPr/>
          <p:nvPr/>
        </p:nvSpPr>
        <p:spPr>
          <a:xfrm>
            <a:off x="14331659" y="7776667"/>
            <a:ext cx="1672926" cy="885565"/>
          </a:xfrm>
          <a:prstGeom prst="parallelogra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Upload Order List</a:t>
            </a:r>
          </a:p>
        </p:txBody>
      </p:sp>
      <p:cxnSp>
        <p:nvCxnSpPr>
          <p:cNvPr id="145" name="Connector: Elbow 144">
            <a:extLst>
              <a:ext uri="{FF2B5EF4-FFF2-40B4-BE49-F238E27FC236}">
                <a16:creationId xmlns:a16="http://schemas.microsoft.com/office/drawing/2014/main" id="{E1BC9593-7804-4F1D-9C57-B636EA18F5F0}"/>
              </a:ext>
            </a:extLst>
          </p:cNvPr>
          <p:cNvCxnSpPr>
            <a:cxnSpLocks/>
          </p:cNvCxnSpPr>
          <p:nvPr/>
        </p:nvCxnSpPr>
        <p:spPr>
          <a:xfrm rot="5400000">
            <a:off x="15634008" y="6622864"/>
            <a:ext cx="1967165" cy="1226009"/>
          </a:xfrm>
          <a:prstGeom prst="bentConnector3">
            <a:avLst>
              <a:gd name="adj1" fmla="val 100005"/>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54" name="Connector: Elbow 153">
            <a:extLst>
              <a:ext uri="{FF2B5EF4-FFF2-40B4-BE49-F238E27FC236}">
                <a16:creationId xmlns:a16="http://schemas.microsoft.com/office/drawing/2014/main" id="{98B3CB0B-4117-447C-9808-2CEA48BB9316}"/>
              </a:ext>
            </a:extLst>
          </p:cNvPr>
          <p:cNvCxnSpPr>
            <a:stCxn id="95" idx="4"/>
          </p:cNvCxnSpPr>
          <p:nvPr/>
        </p:nvCxnSpPr>
        <p:spPr>
          <a:xfrm rot="16200000" flipH="1">
            <a:off x="12215041" y="6042353"/>
            <a:ext cx="3329208" cy="836463"/>
          </a:xfrm>
          <a:prstGeom prst="bentConnector3">
            <a:avLst>
              <a:gd name="adj1" fmla="val 99938"/>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56" name="Straight Connector 155">
            <a:extLst>
              <a:ext uri="{FF2B5EF4-FFF2-40B4-BE49-F238E27FC236}">
                <a16:creationId xmlns:a16="http://schemas.microsoft.com/office/drawing/2014/main" id="{08202607-1EEF-493F-BFB4-F4BA0317CD4D}"/>
              </a:ext>
            </a:extLst>
          </p:cNvPr>
          <p:cNvCxnSpPr>
            <a:cxnSpLocks/>
          </p:cNvCxnSpPr>
          <p:nvPr/>
        </p:nvCxnSpPr>
        <p:spPr>
          <a:xfrm>
            <a:off x="15191497" y="8662232"/>
            <a:ext cx="0" cy="824668"/>
          </a:xfrm>
          <a:prstGeom prst="line">
            <a:avLst/>
          </a:prstGeom>
        </p:spPr>
        <p:style>
          <a:lnRef idx="3">
            <a:schemeClr val="accent2"/>
          </a:lnRef>
          <a:fillRef idx="0">
            <a:schemeClr val="accent2"/>
          </a:fillRef>
          <a:effectRef idx="2">
            <a:schemeClr val="accent2"/>
          </a:effectRef>
          <a:fontRef idx="minor">
            <a:schemeClr val="tx1"/>
          </a:fontRef>
        </p:style>
      </p:cxnSp>
      <p:cxnSp>
        <p:nvCxnSpPr>
          <p:cNvPr id="159" name="Straight Connector 158">
            <a:extLst>
              <a:ext uri="{FF2B5EF4-FFF2-40B4-BE49-F238E27FC236}">
                <a16:creationId xmlns:a16="http://schemas.microsoft.com/office/drawing/2014/main" id="{D8DC8CD2-3CC6-4F0D-9AF3-FC8D9AB1396E}"/>
              </a:ext>
            </a:extLst>
          </p:cNvPr>
          <p:cNvCxnSpPr>
            <a:cxnSpLocks/>
          </p:cNvCxnSpPr>
          <p:nvPr/>
        </p:nvCxnSpPr>
        <p:spPr>
          <a:xfrm>
            <a:off x="10591800" y="9486900"/>
            <a:ext cx="4599697" cy="0"/>
          </a:xfrm>
          <a:prstGeom prst="line">
            <a:avLst/>
          </a:prstGeom>
        </p:spPr>
        <p:style>
          <a:lnRef idx="3">
            <a:schemeClr val="accent2"/>
          </a:lnRef>
          <a:fillRef idx="0">
            <a:schemeClr val="accent2"/>
          </a:fillRef>
          <a:effectRef idx="2">
            <a:schemeClr val="accent2"/>
          </a:effectRef>
          <a:fontRef idx="minor">
            <a:schemeClr val="tx1"/>
          </a:fontRef>
        </p:style>
      </p:cxnSp>
      <p:sp>
        <p:nvSpPr>
          <p:cNvPr id="161" name="Rectangle 160">
            <a:extLst>
              <a:ext uri="{FF2B5EF4-FFF2-40B4-BE49-F238E27FC236}">
                <a16:creationId xmlns:a16="http://schemas.microsoft.com/office/drawing/2014/main" id="{3C45ECFC-C33E-428D-B570-BFDC6FEFC004}"/>
              </a:ext>
            </a:extLst>
          </p:cNvPr>
          <p:cNvSpPr/>
          <p:nvPr/>
        </p:nvSpPr>
        <p:spPr>
          <a:xfrm>
            <a:off x="7658102" y="8882459"/>
            <a:ext cx="2971794" cy="12088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Processing of data</a:t>
            </a:r>
          </a:p>
        </p:txBody>
      </p:sp>
      <p:cxnSp>
        <p:nvCxnSpPr>
          <p:cNvPr id="162" name="Straight Connector 161">
            <a:extLst>
              <a:ext uri="{FF2B5EF4-FFF2-40B4-BE49-F238E27FC236}">
                <a16:creationId xmlns:a16="http://schemas.microsoft.com/office/drawing/2014/main" id="{66D512DC-D8C1-4F52-908A-18D72FFDBF30}"/>
              </a:ext>
            </a:extLst>
          </p:cNvPr>
          <p:cNvCxnSpPr>
            <a:cxnSpLocks/>
          </p:cNvCxnSpPr>
          <p:nvPr/>
        </p:nvCxnSpPr>
        <p:spPr>
          <a:xfrm>
            <a:off x="7109988" y="9486899"/>
            <a:ext cx="533400" cy="0"/>
          </a:xfrm>
          <a:prstGeom prst="line">
            <a:avLst/>
          </a:prstGeom>
        </p:spPr>
        <p:style>
          <a:lnRef idx="3">
            <a:schemeClr val="accent2"/>
          </a:lnRef>
          <a:fillRef idx="0">
            <a:schemeClr val="accent2"/>
          </a:fillRef>
          <a:effectRef idx="2">
            <a:schemeClr val="accent2"/>
          </a:effectRef>
          <a:fontRef idx="minor">
            <a:schemeClr val="tx1"/>
          </a:fontRef>
        </p:style>
      </p:cxnSp>
      <p:sp>
        <p:nvSpPr>
          <p:cNvPr id="164" name="Parallelogram 163">
            <a:extLst>
              <a:ext uri="{FF2B5EF4-FFF2-40B4-BE49-F238E27FC236}">
                <a16:creationId xmlns:a16="http://schemas.microsoft.com/office/drawing/2014/main" id="{E888971F-086A-4C23-BFE9-2D29B1620EA0}"/>
              </a:ext>
            </a:extLst>
          </p:cNvPr>
          <p:cNvSpPr/>
          <p:nvPr/>
        </p:nvSpPr>
        <p:spPr>
          <a:xfrm>
            <a:off x="5481212" y="9082841"/>
            <a:ext cx="1672926" cy="885565"/>
          </a:xfrm>
          <a:prstGeom prst="parallelogra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Output</a:t>
            </a:r>
          </a:p>
        </p:txBody>
      </p:sp>
      <p:sp>
        <p:nvSpPr>
          <p:cNvPr id="166" name="Oval 165">
            <a:extLst>
              <a:ext uri="{FF2B5EF4-FFF2-40B4-BE49-F238E27FC236}">
                <a16:creationId xmlns:a16="http://schemas.microsoft.com/office/drawing/2014/main" id="{563855D7-7E02-4C74-B8BE-4D0E33750EF1}"/>
              </a:ext>
            </a:extLst>
          </p:cNvPr>
          <p:cNvSpPr/>
          <p:nvPr/>
        </p:nvSpPr>
        <p:spPr>
          <a:xfrm>
            <a:off x="2943230" y="9264012"/>
            <a:ext cx="1524000" cy="523221"/>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IN"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Stop</a:t>
            </a:r>
          </a:p>
        </p:txBody>
      </p:sp>
      <p:sp>
        <p:nvSpPr>
          <p:cNvPr id="167" name="Rectangle 166">
            <a:extLst>
              <a:ext uri="{FF2B5EF4-FFF2-40B4-BE49-F238E27FC236}">
                <a16:creationId xmlns:a16="http://schemas.microsoft.com/office/drawing/2014/main" id="{E987A135-FFC9-4498-9A07-2F6E560194D3}"/>
              </a:ext>
            </a:extLst>
          </p:cNvPr>
          <p:cNvSpPr/>
          <p:nvPr/>
        </p:nvSpPr>
        <p:spPr>
          <a:xfrm>
            <a:off x="1225384" y="442204"/>
            <a:ext cx="2975686" cy="923330"/>
          </a:xfrm>
          <a:prstGeom prst="rect">
            <a:avLst/>
          </a:prstGeom>
        </p:spPr>
        <p:style>
          <a:lnRef idx="2">
            <a:schemeClr val="accent1"/>
          </a:lnRef>
          <a:fillRef idx="1">
            <a:schemeClr val="lt1"/>
          </a:fillRef>
          <a:effectRef idx="0">
            <a:schemeClr val="accent1"/>
          </a:effectRef>
          <a:fontRef idx="minor">
            <a:schemeClr val="dk1"/>
          </a:fontRef>
        </p:style>
        <p:txBody>
          <a:bodyPr wrap="none" lIns="91440" tIns="45720" rIns="91440" bIns="45720">
            <a:spAutoFit/>
          </a:bodyPr>
          <a:lstStyle/>
          <a:p>
            <a:pPr algn="ctr"/>
            <a:r>
              <a:rPr lang="en-US" sz="5400" b="0" cap="none" spc="0" dirty="0">
                <a:ln w="0"/>
                <a:solidFill>
                  <a:schemeClr val="accent1"/>
                </a:solidFill>
                <a:effectLst>
                  <a:outerShdw blurRad="38100" dist="25400" dir="5400000" algn="ctr" rotWithShape="0">
                    <a:srgbClr val="6E747A">
                      <a:alpha val="43000"/>
                    </a:srgbClr>
                  </a:outerShdw>
                </a:effectLst>
              </a:rPr>
              <a:t>Flowchart</a:t>
            </a:r>
          </a:p>
        </p:txBody>
      </p:sp>
    </p:spTree>
    <p:extLst>
      <p:ext uri="{BB962C8B-B14F-4D97-AF65-F5344CB8AC3E}">
        <p14:creationId xmlns:p14="http://schemas.microsoft.com/office/powerpoint/2010/main" val="19131948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a:extLst>
              <a:ext uri="{FF2B5EF4-FFF2-40B4-BE49-F238E27FC236}">
                <a16:creationId xmlns:a16="http://schemas.microsoft.com/office/drawing/2014/main" id="{8285D70E-F34A-452F-AFEB-2E51E1AE1410}"/>
              </a:ext>
            </a:extLst>
          </p:cNvPr>
          <p:cNvSpPr/>
          <p:nvPr/>
        </p:nvSpPr>
        <p:spPr>
          <a:xfrm>
            <a:off x="0" y="-19754"/>
            <a:ext cx="18288001" cy="10772950"/>
          </a:xfrm>
          <a:prstGeom prst="rect">
            <a:avLst/>
          </a:prstGeom>
          <a:solidFill>
            <a:srgbClr val="273755"/>
          </a:solidFill>
        </p:spPr>
        <p:txBody>
          <a:bodyPr/>
          <a:lstStyle/>
          <a:p>
            <a:endParaRPr lang="en-IN" dirty="0"/>
          </a:p>
        </p:txBody>
      </p:sp>
      <p:sp>
        <p:nvSpPr>
          <p:cNvPr id="4" name="Rectangle 3">
            <a:extLst>
              <a:ext uri="{FF2B5EF4-FFF2-40B4-BE49-F238E27FC236}">
                <a16:creationId xmlns:a16="http://schemas.microsoft.com/office/drawing/2014/main" id="{D3258928-F913-4326-AABD-454A1E8516D0}"/>
              </a:ext>
            </a:extLst>
          </p:cNvPr>
          <p:cNvSpPr/>
          <p:nvPr/>
        </p:nvSpPr>
        <p:spPr>
          <a:xfrm>
            <a:off x="2630732" y="297052"/>
            <a:ext cx="13032478" cy="923330"/>
          </a:xfrm>
          <a:prstGeom prst="rect">
            <a:avLst/>
          </a:prstGeom>
        </p:spPr>
        <p:style>
          <a:lnRef idx="2">
            <a:schemeClr val="accent1"/>
          </a:lnRef>
          <a:fillRef idx="1">
            <a:schemeClr val="lt1"/>
          </a:fillRef>
          <a:effectRef idx="0">
            <a:schemeClr val="accent1"/>
          </a:effectRef>
          <a:fontRef idx="minor">
            <a:schemeClr val="dk1"/>
          </a:fontRef>
        </p:style>
        <p:txBody>
          <a:bodyPr wrap="none" lIns="91440" tIns="45720" rIns="91440" bIns="45720">
            <a:spAutoFit/>
          </a:bodyPr>
          <a:lstStyle/>
          <a:p>
            <a:pPr algn="ctr"/>
            <a:r>
              <a:rPr lang="en-US" sz="5400" dirty="0">
                <a:ln w="0"/>
                <a:solidFill>
                  <a:schemeClr val="accent1"/>
                </a:solidFill>
                <a:effectLst>
                  <a:outerShdw blurRad="38100" dist="25400" dir="5400000" algn="ctr" rotWithShape="0">
                    <a:srgbClr val="6E747A">
                      <a:alpha val="43000"/>
                    </a:srgbClr>
                  </a:outerShdw>
                </a:effectLst>
              </a:rPr>
              <a:t>INTERFACE SCREENSHOTS CREATED TILL NOW</a:t>
            </a:r>
            <a:endParaRPr lang="en-US" sz="5400" b="0" cap="none" spc="0" dirty="0">
              <a:ln w="0"/>
              <a:solidFill>
                <a:schemeClr val="accent1"/>
              </a:solidFill>
              <a:effectLst>
                <a:outerShdw blurRad="38100" dist="25400" dir="5400000" algn="ctr" rotWithShape="0">
                  <a:srgbClr val="6E747A">
                    <a:alpha val="43000"/>
                  </a:srgbClr>
                </a:outerShdw>
              </a:effectLst>
            </a:endParaRPr>
          </a:p>
        </p:txBody>
      </p:sp>
      <p:pic>
        <p:nvPicPr>
          <p:cNvPr id="6" name="Picture 5">
            <a:extLst>
              <a:ext uri="{FF2B5EF4-FFF2-40B4-BE49-F238E27FC236}">
                <a16:creationId xmlns:a16="http://schemas.microsoft.com/office/drawing/2014/main" id="{443B0278-B01F-403F-B17F-197C10B823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7800" y="1333500"/>
            <a:ext cx="15621000" cy="8382000"/>
          </a:xfrm>
          <a:prstGeom prst="rect">
            <a:avLst/>
          </a:prstGeom>
        </p:spPr>
      </p:pic>
    </p:spTree>
    <p:extLst>
      <p:ext uri="{BB962C8B-B14F-4D97-AF65-F5344CB8AC3E}">
        <p14:creationId xmlns:p14="http://schemas.microsoft.com/office/powerpoint/2010/main" val="35356640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a:extLst>
              <a:ext uri="{FF2B5EF4-FFF2-40B4-BE49-F238E27FC236}">
                <a16:creationId xmlns:a16="http://schemas.microsoft.com/office/drawing/2014/main" id="{8285D70E-F34A-452F-AFEB-2E51E1AE1410}"/>
              </a:ext>
            </a:extLst>
          </p:cNvPr>
          <p:cNvSpPr/>
          <p:nvPr/>
        </p:nvSpPr>
        <p:spPr>
          <a:xfrm>
            <a:off x="0" y="-19754"/>
            <a:ext cx="18288001" cy="10772950"/>
          </a:xfrm>
          <a:prstGeom prst="rect">
            <a:avLst/>
          </a:prstGeom>
          <a:solidFill>
            <a:srgbClr val="273755"/>
          </a:solidFill>
        </p:spPr>
        <p:txBody>
          <a:bodyPr/>
          <a:lstStyle/>
          <a:p>
            <a:endParaRPr lang="en-IN" dirty="0"/>
          </a:p>
        </p:txBody>
      </p:sp>
      <p:sp>
        <p:nvSpPr>
          <p:cNvPr id="4" name="Rectangle 3">
            <a:extLst>
              <a:ext uri="{FF2B5EF4-FFF2-40B4-BE49-F238E27FC236}">
                <a16:creationId xmlns:a16="http://schemas.microsoft.com/office/drawing/2014/main" id="{D3258928-F913-4326-AABD-454A1E8516D0}"/>
              </a:ext>
            </a:extLst>
          </p:cNvPr>
          <p:cNvSpPr/>
          <p:nvPr/>
        </p:nvSpPr>
        <p:spPr>
          <a:xfrm>
            <a:off x="2630732" y="297052"/>
            <a:ext cx="13032478" cy="923330"/>
          </a:xfrm>
          <a:prstGeom prst="rect">
            <a:avLst/>
          </a:prstGeom>
        </p:spPr>
        <p:style>
          <a:lnRef idx="2">
            <a:schemeClr val="accent1"/>
          </a:lnRef>
          <a:fillRef idx="1">
            <a:schemeClr val="lt1"/>
          </a:fillRef>
          <a:effectRef idx="0">
            <a:schemeClr val="accent1"/>
          </a:effectRef>
          <a:fontRef idx="minor">
            <a:schemeClr val="dk1"/>
          </a:fontRef>
        </p:style>
        <p:txBody>
          <a:bodyPr wrap="none" lIns="91440" tIns="45720" rIns="91440" bIns="45720">
            <a:spAutoFit/>
          </a:bodyPr>
          <a:lstStyle/>
          <a:p>
            <a:pPr algn="ctr"/>
            <a:r>
              <a:rPr lang="en-US" sz="5400" dirty="0">
                <a:ln w="0"/>
                <a:solidFill>
                  <a:schemeClr val="accent1"/>
                </a:solidFill>
                <a:effectLst>
                  <a:outerShdw blurRad="38100" dist="25400" dir="5400000" algn="ctr" rotWithShape="0">
                    <a:srgbClr val="6E747A">
                      <a:alpha val="43000"/>
                    </a:srgbClr>
                  </a:outerShdw>
                </a:effectLst>
              </a:rPr>
              <a:t>INTERFACE SCREENSHOTS CREATED TILL NOW</a:t>
            </a:r>
            <a:endParaRPr lang="en-US" sz="5400" b="0" cap="none" spc="0" dirty="0">
              <a:ln w="0"/>
              <a:solidFill>
                <a:schemeClr val="accent1"/>
              </a:solidFill>
              <a:effectLst>
                <a:outerShdw blurRad="38100" dist="25400" dir="5400000" algn="ctr" rotWithShape="0">
                  <a:srgbClr val="6E747A">
                    <a:alpha val="43000"/>
                  </a:srgbClr>
                </a:outerShdw>
              </a:effectLst>
            </a:endParaRPr>
          </a:p>
        </p:txBody>
      </p:sp>
      <p:pic>
        <p:nvPicPr>
          <p:cNvPr id="5" name="Picture 4">
            <a:extLst>
              <a:ext uri="{FF2B5EF4-FFF2-40B4-BE49-F238E27FC236}">
                <a16:creationId xmlns:a16="http://schemas.microsoft.com/office/drawing/2014/main" id="{FE0620A4-1D25-4934-9802-184682F49F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78946" y="1919287"/>
            <a:ext cx="14661253" cy="7948613"/>
          </a:xfrm>
          <a:prstGeom prst="rect">
            <a:avLst/>
          </a:prstGeom>
        </p:spPr>
      </p:pic>
    </p:spTree>
    <p:extLst>
      <p:ext uri="{BB962C8B-B14F-4D97-AF65-F5344CB8AC3E}">
        <p14:creationId xmlns:p14="http://schemas.microsoft.com/office/powerpoint/2010/main" val="27495423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a:extLst>
              <a:ext uri="{FF2B5EF4-FFF2-40B4-BE49-F238E27FC236}">
                <a16:creationId xmlns:a16="http://schemas.microsoft.com/office/drawing/2014/main" id="{C5B13C05-7AB5-4AA3-BCC0-F7ED36A38B32}"/>
              </a:ext>
            </a:extLst>
          </p:cNvPr>
          <p:cNvSpPr/>
          <p:nvPr/>
        </p:nvSpPr>
        <p:spPr>
          <a:xfrm>
            <a:off x="0" y="-19754"/>
            <a:ext cx="18288001" cy="10772950"/>
          </a:xfrm>
          <a:prstGeom prst="rect">
            <a:avLst/>
          </a:prstGeom>
          <a:solidFill>
            <a:srgbClr val="273755"/>
          </a:solidFill>
        </p:spPr>
        <p:txBody>
          <a:bodyPr/>
          <a:lstStyle/>
          <a:p>
            <a:endParaRPr lang="en-IN" dirty="0"/>
          </a:p>
        </p:txBody>
      </p:sp>
      <p:sp>
        <p:nvSpPr>
          <p:cNvPr id="3" name="Rectangle 2">
            <a:extLst>
              <a:ext uri="{FF2B5EF4-FFF2-40B4-BE49-F238E27FC236}">
                <a16:creationId xmlns:a16="http://schemas.microsoft.com/office/drawing/2014/main" id="{282E5A29-0207-45D4-BC20-717D9B7BDEB4}"/>
              </a:ext>
            </a:extLst>
          </p:cNvPr>
          <p:cNvSpPr/>
          <p:nvPr/>
        </p:nvSpPr>
        <p:spPr>
          <a:xfrm>
            <a:off x="7313587" y="297052"/>
            <a:ext cx="3666773" cy="923330"/>
          </a:xfrm>
          <a:prstGeom prst="rect">
            <a:avLst/>
          </a:prstGeom>
        </p:spPr>
        <p:style>
          <a:lnRef idx="2">
            <a:schemeClr val="accent1"/>
          </a:lnRef>
          <a:fillRef idx="1">
            <a:schemeClr val="lt1"/>
          </a:fillRef>
          <a:effectRef idx="0">
            <a:schemeClr val="accent1"/>
          </a:effectRef>
          <a:fontRef idx="minor">
            <a:schemeClr val="dk1"/>
          </a:fontRef>
        </p:style>
        <p:txBody>
          <a:bodyPr wrap="none" lIns="91440" tIns="45720" rIns="91440" bIns="45720">
            <a:spAutoFit/>
          </a:bodyPr>
          <a:lstStyle/>
          <a:p>
            <a:pPr algn="ctr"/>
            <a:r>
              <a:rPr lang="en-US" sz="5400" b="0" cap="none" spc="0" dirty="0">
                <a:ln w="0"/>
                <a:solidFill>
                  <a:schemeClr val="accent1"/>
                </a:solidFill>
                <a:effectLst>
                  <a:outerShdw blurRad="38100" dist="25400" dir="5400000" algn="ctr" rotWithShape="0">
                    <a:srgbClr val="6E747A">
                      <a:alpha val="43000"/>
                    </a:srgbClr>
                  </a:outerShdw>
                </a:effectLst>
              </a:rPr>
              <a:t>Plotted Map</a:t>
            </a:r>
          </a:p>
        </p:txBody>
      </p:sp>
      <p:pic>
        <p:nvPicPr>
          <p:cNvPr id="7" name="Picture 6">
            <a:extLst>
              <a:ext uri="{FF2B5EF4-FFF2-40B4-BE49-F238E27FC236}">
                <a16:creationId xmlns:a16="http://schemas.microsoft.com/office/drawing/2014/main" id="{FF54149C-7120-4BEA-AFDE-C12C12B4F8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9200" y="1417448"/>
            <a:ext cx="15240000" cy="8572500"/>
          </a:xfrm>
          <a:prstGeom prst="rect">
            <a:avLst/>
          </a:prstGeom>
        </p:spPr>
      </p:pic>
    </p:spTree>
    <p:extLst>
      <p:ext uri="{BB962C8B-B14F-4D97-AF65-F5344CB8AC3E}">
        <p14:creationId xmlns:p14="http://schemas.microsoft.com/office/powerpoint/2010/main" val="12672695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a:stretch>
            <a:fillRect/>
          </a:stretch>
        </p:blipFill>
        <p:spPr>
          <a:xfrm>
            <a:off x="6205814" y="4610340"/>
            <a:ext cx="1545072" cy="1490995"/>
          </a:xfrm>
          <a:prstGeom prst="rect">
            <a:avLst/>
          </a:prstGeom>
        </p:spPr>
      </p:pic>
      <p:pic>
        <p:nvPicPr>
          <p:cNvPr id="3" name="Picture 3"/>
          <p:cNvPicPr>
            <a:picLocks noChangeAspect="1"/>
          </p:cNvPicPr>
          <p:nvPr/>
        </p:nvPicPr>
        <p:blipFill>
          <a:blip r:embed="rId4"/>
          <a:srcRect/>
          <a:stretch>
            <a:fillRect/>
          </a:stretch>
        </p:blipFill>
        <p:spPr>
          <a:xfrm>
            <a:off x="6205814" y="2893547"/>
            <a:ext cx="1633874" cy="1388793"/>
          </a:xfrm>
          <a:prstGeom prst="rect">
            <a:avLst/>
          </a:prstGeom>
        </p:spPr>
      </p:pic>
      <p:pic>
        <p:nvPicPr>
          <p:cNvPr id="4" name="Picture 4"/>
          <p:cNvPicPr>
            <a:picLocks noChangeAspect="1"/>
          </p:cNvPicPr>
          <p:nvPr/>
        </p:nvPicPr>
        <p:blipFill>
          <a:blip r:embed="rId5"/>
          <a:srcRect/>
          <a:stretch>
            <a:fillRect/>
          </a:stretch>
        </p:blipFill>
        <p:spPr>
          <a:xfrm>
            <a:off x="6364991" y="836414"/>
            <a:ext cx="1226719" cy="1703776"/>
          </a:xfrm>
          <a:prstGeom prst="rect">
            <a:avLst/>
          </a:prstGeom>
        </p:spPr>
      </p:pic>
      <p:pic>
        <p:nvPicPr>
          <p:cNvPr id="5" name="Picture 5"/>
          <p:cNvPicPr>
            <a:picLocks noChangeAspect="1"/>
          </p:cNvPicPr>
          <p:nvPr/>
        </p:nvPicPr>
        <p:blipFill>
          <a:blip r:embed="rId6"/>
          <a:srcRect/>
          <a:stretch>
            <a:fillRect/>
          </a:stretch>
        </p:blipFill>
        <p:spPr>
          <a:xfrm>
            <a:off x="15330316" y="1004086"/>
            <a:ext cx="1827384" cy="1425359"/>
          </a:xfrm>
          <a:prstGeom prst="rect">
            <a:avLst/>
          </a:prstGeom>
        </p:spPr>
      </p:pic>
      <p:pic>
        <p:nvPicPr>
          <p:cNvPr id="6" name="Picture 6"/>
          <p:cNvPicPr>
            <a:picLocks noChangeAspect="1"/>
          </p:cNvPicPr>
          <p:nvPr/>
        </p:nvPicPr>
        <p:blipFill>
          <a:blip r:embed="rId7"/>
          <a:srcRect/>
          <a:stretch>
            <a:fillRect/>
          </a:stretch>
        </p:blipFill>
        <p:spPr>
          <a:xfrm>
            <a:off x="8919900" y="7642309"/>
            <a:ext cx="1832673" cy="1722712"/>
          </a:xfrm>
          <a:prstGeom prst="rect">
            <a:avLst/>
          </a:prstGeom>
        </p:spPr>
      </p:pic>
      <p:pic>
        <p:nvPicPr>
          <p:cNvPr id="7" name="Picture 7"/>
          <p:cNvPicPr>
            <a:picLocks noChangeAspect="1"/>
          </p:cNvPicPr>
          <p:nvPr/>
        </p:nvPicPr>
        <p:blipFill>
          <a:blip r:embed="rId8"/>
          <a:srcRect/>
          <a:stretch>
            <a:fillRect/>
          </a:stretch>
        </p:blipFill>
        <p:spPr>
          <a:xfrm>
            <a:off x="12910093" y="982490"/>
            <a:ext cx="1856948" cy="1429850"/>
          </a:xfrm>
          <a:prstGeom prst="rect">
            <a:avLst/>
          </a:prstGeom>
        </p:spPr>
      </p:pic>
      <p:pic>
        <p:nvPicPr>
          <p:cNvPr id="8" name="Picture 8"/>
          <p:cNvPicPr>
            <a:picLocks noChangeAspect="1"/>
          </p:cNvPicPr>
          <p:nvPr/>
        </p:nvPicPr>
        <p:blipFill>
          <a:blip r:embed="rId9"/>
          <a:srcRect/>
          <a:stretch>
            <a:fillRect/>
          </a:stretch>
        </p:blipFill>
        <p:spPr>
          <a:xfrm>
            <a:off x="10463480" y="5826298"/>
            <a:ext cx="1481592" cy="1259353"/>
          </a:xfrm>
          <a:prstGeom prst="rect">
            <a:avLst/>
          </a:prstGeom>
        </p:spPr>
      </p:pic>
      <p:pic>
        <p:nvPicPr>
          <p:cNvPr id="9" name="Picture 9"/>
          <p:cNvPicPr>
            <a:picLocks noChangeAspect="1"/>
          </p:cNvPicPr>
          <p:nvPr/>
        </p:nvPicPr>
        <p:blipFill>
          <a:blip r:embed="rId10"/>
          <a:srcRect/>
          <a:stretch>
            <a:fillRect/>
          </a:stretch>
        </p:blipFill>
        <p:spPr>
          <a:xfrm>
            <a:off x="12189227" y="5826298"/>
            <a:ext cx="1945089" cy="1643600"/>
          </a:xfrm>
          <a:prstGeom prst="rect">
            <a:avLst/>
          </a:prstGeom>
        </p:spPr>
      </p:pic>
      <p:pic>
        <p:nvPicPr>
          <p:cNvPr id="10" name="Picture 10"/>
          <p:cNvPicPr>
            <a:picLocks noChangeAspect="1"/>
          </p:cNvPicPr>
          <p:nvPr/>
        </p:nvPicPr>
        <p:blipFill>
          <a:blip r:embed="rId11"/>
          <a:srcRect/>
          <a:stretch>
            <a:fillRect/>
          </a:stretch>
        </p:blipFill>
        <p:spPr>
          <a:xfrm>
            <a:off x="10364066" y="4412151"/>
            <a:ext cx="1419986" cy="1079190"/>
          </a:xfrm>
          <a:prstGeom prst="rect">
            <a:avLst/>
          </a:prstGeom>
        </p:spPr>
      </p:pic>
      <p:pic>
        <p:nvPicPr>
          <p:cNvPr id="11" name="Picture 11"/>
          <p:cNvPicPr>
            <a:picLocks noChangeAspect="1"/>
          </p:cNvPicPr>
          <p:nvPr/>
        </p:nvPicPr>
        <p:blipFill>
          <a:blip r:embed="rId12"/>
          <a:srcRect/>
          <a:stretch>
            <a:fillRect/>
          </a:stretch>
        </p:blipFill>
        <p:spPr>
          <a:xfrm>
            <a:off x="8215148" y="762885"/>
            <a:ext cx="1984001" cy="1666561"/>
          </a:xfrm>
          <a:prstGeom prst="rect">
            <a:avLst/>
          </a:prstGeom>
        </p:spPr>
      </p:pic>
      <p:pic>
        <p:nvPicPr>
          <p:cNvPr id="12" name="Picture 12"/>
          <p:cNvPicPr>
            <a:picLocks noChangeAspect="1"/>
          </p:cNvPicPr>
          <p:nvPr/>
        </p:nvPicPr>
        <p:blipFill>
          <a:blip r:embed="rId13"/>
          <a:srcRect/>
          <a:stretch>
            <a:fillRect/>
          </a:stretch>
        </p:blipFill>
        <p:spPr>
          <a:xfrm>
            <a:off x="8416355" y="2736282"/>
            <a:ext cx="1200131" cy="1044114"/>
          </a:xfrm>
          <a:prstGeom prst="rect">
            <a:avLst/>
          </a:prstGeom>
        </p:spPr>
      </p:pic>
      <p:pic>
        <p:nvPicPr>
          <p:cNvPr id="13" name="Picture 13"/>
          <p:cNvPicPr>
            <a:picLocks noChangeAspect="1"/>
          </p:cNvPicPr>
          <p:nvPr/>
        </p:nvPicPr>
        <p:blipFill>
          <a:blip r:embed="rId14"/>
          <a:srcRect/>
          <a:stretch>
            <a:fillRect/>
          </a:stretch>
        </p:blipFill>
        <p:spPr>
          <a:xfrm>
            <a:off x="12527990" y="2581214"/>
            <a:ext cx="1695320" cy="1305396"/>
          </a:xfrm>
          <a:prstGeom prst="rect">
            <a:avLst/>
          </a:prstGeom>
        </p:spPr>
      </p:pic>
      <p:pic>
        <p:nvPicPr>
          <p:cNvPr id="14" name="Picture 14"/>
          <p:cNvPicPr>
            <a:picLocks noChangeAspect="1"/>
          </p:cNvPicPr>
          <p:nvPr/>
        </p:nvPicPr>
        <p:blipFill>
          <a:blip r:embed="rId15"/>
          <a:srcRect/>
          <a:stretch>
            <a:fillRect/>
          </a:stretch>
        </p:blipFill>
        <p:spPr>
          <a:xfrm>
            <a:off x="12883115" y="8126503"/>
            <a:ext cx="1251200" cy="1232432"/>
          </a:xfrm>
          <a:prstGeom prst="rect">
            <a:avLst/>
          </a:prstGeom>
        </p:spPr>
      </p:pic>
      <p:pic>
        <p:nvPicPr>
          <p:cNvPr id="15" name="Picture 15"/>
          <p:cNvPicPr>
            <a:picLocks noChangeAspect="1"/>
          </p:cNvPicPr>
          <p:nvPr/>
        </p:nvPicPr>
        <p:blipFill>
          <a:blip r:embed="rId16"/>
          <a:srcRect/>
          <a:stretch>
            <a:fillRect/>
          </a:stretch>
        </p:blipFill>
        <p:spPr>
          <a:xfrm>
            <a:off x="14902901" y="2777623"/>
            <a:ext cx="2356399" cy="1790863"/>
          </a:xfrm>
          <a:prstGeom prst="rect">
            <a:avLst/>
          </a:prstGeom>
        </p:spPr>
      </p:pic>
      <p:pic>
        <p:nvPicPr>
          <p:cNvPr id="16" name="Picture 16"/>
          <p:cNvPicPr>
            <a:picLocks noChangeAspect="1"/>
          </p:cNvPicPr>
          <p:nvPr/>
        </p:nvPicPr>
        <p:blipFill>
          <a:blip r:embed="rId17"/>
          <a:srcRect/>
          <a:stretch>
            <a:fillRect/>
          </a:stretch>
        </p:blipFill>
        <p:spPr>
          <a:xfrm>
            <a:off x="10506868" y="1032806"/>
            <a:ext cx="1682359" cy="1379534"/>
          </a:xfrm>
          <a:prstGeom prst="rect">
            <a:avLst/>
          </a:prstGeom>
        </p:spPr>
      </p:pic>
      <p:pic>
        <p:nvPicPr>
          <p:cNvPr id="17" name="Picture 17"/>
          <p:cNvPicPr>
            <a:picLocks noChangeAspect="1"/>
          </p:cNvPicPr>
          <p:nvPr/>
        </p:nvPicPr>
        <p:blipFill>
          <a:blip r:embed="rId18"/>
          <a:srcRect/>
          <a:stretch>
            <a:fillRect/>
          </a:stretch>
        </p:blipFill>
        <p:spPr>
          <a:xfrm>
            <a:off x="12196441" y="4105307"/>
            <a:ext cx="1427305" cy="1384485"/>
          </a:xfrm>
          <a:prstGeom prst="rect">
            <a:avLst/>
          </a:prstGeom>
        </p:spPr>
      </p:pic>
      <p:pic>
        <p:nvPicPr>
          <p:cNvPr id="18" name="Picture 18"/>
          <p:cNvPicPr>
            <a:picLocks noChangeAspect="1"/>
          </p:cNvPicPr>
          <p:nvPr/>
        </p:nvPicPr>
        <p:blipFill>
          <a:blip r:embed="rId19"/>
          <a:srcRect/>
          <a:stretch>
            <a:fillRect/>
          </a:stretch>
        </p:blipFill>
        <p:spPr>
          <a:xfrm>
            <a:off x="16198735" y="4851040"/>
            <a:ext cx="1060565" cy="1028748"/>
          </a:xfrm>
          <a:prstGeom prst="rect">
            <a:avLst/>
          </a:prstGeom>
        </p:spPr>
      </p:pic>
      <p:pic>
        <p:nvPicPr>
          <p:cNvPr id="19" name="Picture 19"/>
          <p:cNvPicPr>
            <a:picLocks noChangeAspect="1"/>
          </p:cNvPicPr>
          <p:nvPr/>
        </p:nvPicPr>
        <p:blipFill>
          <a:blip r:embed="rId20"/>
          <a:srcRect/>
          <a:stretch>
            <a:fillRect/>
          </a:stretch>
        </p:blipFill>
        <p:spPr>
          <a:xfrm>
            <a:off x="8090357" y="4212287"/>
            <a:ext cx="2027787" cy="1277506"/>
          </a:xfrm>
          <a:prstGeom prst="rect">
            <a:avLst/>
          </a:prstGeom>
        </p:spPr>
      </p:pic>
      <p:pic>
        <p:nvPicPr>
          <p:cNvPr id="20" name="Picture 20"/>
          <p:cNvPicPr>
            <a:picLocks noChangeAspect="1"/>
          </p:cNvPicPr>
          <p:nvPr/>
        </p:nvPicPr>
        <p:blipFill>
          <a:blip r:embed="rId21"/>
          <a:srcRect/>
          <a:stretch>
            <a:fillRect/>
          </a:stretch>
        </p:blipFill>
        <p:spPr>
          <a:xfrm>
            <a:off x="6162623" y="6728274"/>
            <a:ext cx="2346586" cy="1067697"/>
          </a:xfrm>
          <a:prstGeom prst="rect">
            <a:avLst/>
          </a:prstGeom>
        </p:spPr>
      </p:pic>
      <p:pic>
        <p:nvPicPr>
          <p:cNvPr id="21" name="Picture 21"/>
          <p:cNvPicPr>
            <a:picLocks noChangeAspect="1"/>
          </p:cNvPicPr>
          <p:nvPr/>
        </p:nvPicPr>
        <p:blipFill>
          <a:blip r:embed="rId22"/>
          <a:srcRect/>
          <a:stretch>
            <a:fillRect/>
          </a:stretch>
        </p:blipFill>
        <p:spPr>
          <a:xfrm>
            <a:off x="8453226" y="5988912"/>
            <a:ext cx="1740856" cy="1096739"/>
          </a:xfrm>
          <a:prstGeom prst="rect">
            <a:avLst/>
          </a:prstGeom>
        </p:spPr>
      </p:pic>
      <p:pic>
        <p:nvPicPr>
          <p:cNvPr id="22" name="Picture 22"/>
          <p:cNvPicPr>
            <a:picLocks noChangeAspect="1"/>
          </p:cNvPicPr>
          <p:nvPr/>
        </p:nvPicPr>
        <p:blipFill>
          <a:blip r:embed="rId23"/>
          <a:srcRect/>
          <a:stretch>
            <a:fillRect/>
          </a:stretch>
        </p:blipFill>
        <p:spPr>
          <a:xfrm>
            <a:off x="15958018" y="6257044"/>
            <a:ext cx="1344204" cy="1804300"/>
          </a:xfrm>
          <a:prstGeom prst="rect">
            <a:avLst/>
          </a:prstGeom>
        </p:spPr>
      </p:pic>
      <p:pic>
        <p:nvPicPr>
          <p:cNvPr id="23" name="Picture 23"/>
          <p:cNvPicPr>
            <a:picLocks noChangeAspect="1"/>
          </p:cNvPicPr>
          <p:nvPr/>
        </p:nvPicPr>
        <p:blipFill>
          <a:blip r:embed="rId24"/>
          <a:srcRect/>
          <a:stretch>
            <a:fillRect/>
          </a:stretch>
        </p:blipFill>
        <p:spPr>
          <a:xfrm>
            <a:off x="14516843" y="6101334"/>
            <a:ext cx="1125964" cy="1160788"/>
          </a:xfrm>
          <a:prstGeom prst="rect">
            <a:avLst/>
          </a:prstGeom>
        </p:spPr>
      </p:pic>
      <p:pic>
        <p:nvPicPr>
          <p:cNvPr id="24" name="Picture 24"/>
          <p:cNvPicPr>
            <a:picLocks noChangeAspect="1"/>
          </p:cNvPicPr>
          <p:nvPr/>
        </p:nvPicPr>
        <p:blipFill>
          <a:blip r:embed="rId25"/>
          <a:srcRect/>
          <a:stretch>
            <a:fillRect/>
          </a:stretch>
        </p:blipFill>
        <p:spPr>
          <a:xfrm>
            <a:off x="10148409" y="2736282"/>
            <a:ext cx="1851301" cy="1249628"/>
          </a:xfrm>
          <a:prstGeom prst="rect">
            <a:avLst/>
          </a:prstGeom>
        </p:spPr>
      </p:pic>
      <p:pic>
        <p:nvPicPr>
          <p:cNvPr id="25" name="Picture 25"/>
          <p:cNvPicPr>
            <a:picLocks noChangeAspect="1"/>
          </p:cNvPicPr>
          <p:nvPr/>
        </p:nvPicPr>
        <p:blipFill>
          <a:blip r:embed="rId26"/>
          <a:srcRect/>
          <a:stretch>
            <a:fillRect/>
          </a:stretch>
        </p:blipFill>
        <p:spPr>
          <a:xfrm>
            <a:off x="13998516" y="4818637"/>
            <a:ext cx="1644291" cy="986575"/>
          </a:xfrm>
          <a:prstGeom prst="rect">
            <a:avLst/>
          </a:prstGeom>
        </p:spPr>
      </p:pic>
      <p:pic>
        <p:nvPicPr>
          <p:cNvPr id="26" name="Picture 26"/>
          <p:cNvPicPr>
            <a:picLocks noChangeAspect="1"/>
          </p:cNvPicPr>
          <p:nvPr/>
        </p:nvPicPr>
        <p:blipFill>
          <a:blip r:embed="rId27"/>
          <a:srcRect/>
          <a:stretch>
            <a:fillRect/>
          </a:stretch>
        </p:blipFill>
        <p:spPr>
          <a:xfrm>
            <a:off x="14516843" y="7669178"/>
            <a:ext cx="930265" cy="1722712"/>
          </a:xfrm>
          <a:prstGeom prst="rect">
            <a:avLst/>
          </a:prstGeom>
        </p:spPr>
      </p:pic>
      <p:pic>
        <p:nvPicPr>
          <p:cNvPr id="27" name="Picture 27"/>
          <p:cNvPicPr>
            <a:picLocks noChangeAspect="1"/>
          </p:cNvPicPr>
          <p:nvPr/>
        </p:nvPicPr>
        <p:blipFill>
          <a:blip r:embed="rId28"/>
          <a:srcRect/>
          <a:stretch>
            <a:fillRect/>
          </a:stretch>
        </p:blipFill>
        <p:spPr>
          <a:xfrm>
            <a:off x="6205814" y="8286260"/>
            <a:ext cx="2303396" cy="1105630"/>
          </a:xfrm>
          <a:prstGeom prst="rect">
            <a:avLst/>
          </a:prstGeom>
        </p:spPr>
      </p:pic>
      <p:pic>
        <p:nvPicPr>
          <p:cNvPr id="28" name="Picture 28"/>
          <p:cNvPicPr>
            <a:picLocks noChangeAspect="1"/>
          </p:cNvPicPr>
          <p:nvPr/>
        </p:nvPicPr>
        <p:blipFill>
          <a:blip r:embed="rId29"/>
          <a:srcRect/>
          <a:stretch>
            <a:fillRect/>
          </a:stretch>
        </p:blipFill>
        <p:spPr>
          <a:xfrm>
            <a:off x="10982918" y="7486120"/>
            <a:ext cx="1545072" cy="1872815"/>
          </a:xfrm>
          <a:prstGeom prst="rect">
            <a:avLst/>
          </a:prstGeom>
        </p:spPr>
      </p:pic>
      <p:grpSp>
        <p:nvGrpSpPr>
          <p:cNvPr id="29" name="Group 29"/>
          <p:cNvGrpSpPr/>
          <p:nvPr/>
        </p:nvGrpSpPr>
        <p:grpSpPr>
          <a:xfrm>
            <a:off x="828558" y="1121629"/>
            <a:ext cx="5133923" cy="7201387"/>
            <a:chOff x="0" y="57150"/>
            <a:chExt cx="6845231" cy="9601849"/>
          </a:xfrm>
        </p:grpSpPr>
        <p:sp>
          <p:nvSpPr>
            <p:cNvPr id="30" name="TextBox 30"/>
            <p:cNvSpPr txBox="1"/>
            <p:nvPr/>
          </p:nvSpPr>
          <p:spPr>
            <a:xfrm>
              <a:off x="0" y="1861993"/>
              <a:ext cx="6845231" cy="7797006"/>
            </a:xfrm>
            <a:prstGeom prst="rect">
              <a:avLst/>
            </a:prstGeom>
          </p:spPr>
          <p:txBody>
            <a:bodyPr lIns="0" tIns="0" rIns="0" bIns="0" rtlCol="0" anchor="t">
              <a:spAutoFit/>
            </a:bodyPr>
            <a:lstStyle/>
            <a:p>
              <a:pPr marL="588015" lvl="1" indent="-294007">
                <a:lnSpc>
                  <a:spcPts val="3812"/>
                </a:lnSpc>
                <a:buFont typeface="Arial"/>
                <a:buChar char="•"/>
              </a:pPr>
              <a:r>
                <a:rPr lang="en-US" sz="2723">
                  <a:solidFill>
                    <a:srgbClr val="0048CD"/>
                  </a:solidFill>
                  <a:latin typeface="Muli Regular"/>
                </a:rPr>
                <a:t>https://www.codementor.io/blog/basic-pathfinding-explained-with-python-5pil8767c1</a:t>
              </a:r>
            </a:p>
            <a:p>
              <a:pPr marL="588015" lvl="1" indent="-294007">
                <a:lnSpc>
                  <a:spcPts val="3812"/>
                </a:lnSpc>
                <a:buFont typeface="Arial"/>
                <a:buChar char="•"/>
              </a:pPr>
              <a:r>
                <a:rPr lang="en-US" sz="2723" dirty="0">
                  <a:solidFill>
                    <a:srgbClr val="0048CD"/>
                  </a:solidFill>
                  <a:latin typeface="Muli Regular"/>
                </a:rPr>
                <a:t>https://www.codementor.io/blog/basic-pathfinding-explained-with-python-5pil8767c1</a:t>
              </a:r>
            </a:p>
            <a:p>
              <a:pPr marL="588015" lvl="1" indent="-294007" algn="l">
                <a:lnSpc>
                  <a:spcPts val="3812"/>
                </a:lnSpc>
                <a:buFont typeface="Arial"/>
                <a:buChar char="•"/>
              </a:pPr>
              <a:r>
                <a:rPr lang="en-US" sz="2723" dirty="0">
                  <a:solidFill>
                    <a:srgbClr val="0048CD"/>
                  </a:solidFill>
                  <a:latin typeface="Muli Regular"/>
                </a:rPr>
                <a:t>https://www.geeksforgeeks.org/python-program-for-dijkstras-shortest-path-algorithm-greedy-algo-7/</a:t>
              </a:r>
            </a:p>
          </p:txBody>
        </p:sp>
        <p:sp>
          <p:nvSpPr>
            <p:cNvPr id="31" name="TextBox 31"/>
            <p:cNvSpPr txBox="1"/>
            <p:nvPr/>
          </p:nvSpPr>
          <p:spPr>
            <a:xfrm>
              <a:off x="0" y="57150"/>
              <a:ext cx="6845231" cy="1236557"/>
            </a:xfrm>
            <a:prstGeom prst="rect">
              <a:avLst/>
            </a:prstGeom>
          </p:spPr>
          <p:txBody>
            <a:bodyPr lIns="0" tIns="0" rIns="0" bIns="0" rtlCol="0" anchor="t">
              <a:spAutoFit/>
            </a:bodyPr>
            <a:lstStyle/>
            <a:p>
              <a:pPr>
                <a:lnSpc>
                  <a:spcPts val="7039"/>
                </a:lnSpc>
              </a:pPr>
              <a:r>
                <a:rPr lang="en-US" sz="6399" spc="-63">
                  <a:solidFill>
                    <a:srgbClr val="0048CD"/>
                  </a:solidFill>
                  <a:latin typeface="Muli Bold"/>
                </a:rPr>
                <a:t>References:</a:t>
              </a:r>
            </a:p>
          </p:txBody>
        </p:sp>
      </p:grpSp>
      <p:pic>
        <p:nvPicPr>
          <p:cNvPr id="32" name="Picture 32"/>
          <p:cNvPicPr>
            <a:picLocks noChangeAspect="1"/>
          </p:cNvPicPr>
          <p:nvPr/>
        </p:nvPicPr>
        <p:blipFill>
          <a:blip r:embed="rId30"/>
          <a:srcRect/>
          <a:stretch>
            <a:fillRect/>
          </a:stretch>
        </p:blipFill>
        <p:spPr>
          <a:xfrm>
            <a:off x="15956481" y="8503665"/>
            <a:ext cx="1545072" cy="942494"/>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9FCFF"/>
        </a:solidFill>
        <a:effectLst/>
      </p:bgPr>
    </p:bg>
    <p:spTree>
      <p:nvGrpSpPr>
        <p:cNvPr id="1" name=""/>
        <p:cNvGrpSpPr/>
        <p:nvPr/>
      </p:nvGrpSpPr>
      <p:grpSpPr>
        <a:xfrm>
          <a:off x="0" y="0"/>
          <a:ext cx="0" cy="0"/>
          <a:chOff x="0" y="0"/>
          <a:chExt cx="0" cy="0"/>
        </a:xfrm>
      </p:grpSpPr>
      <p:sp>
        <p:nvSpPr>
          <p:cNvPr id="2" name="AutoShape 2"/>
          <p:cNvSpPr/>
          <p:nvPr/>
        </p:nvSpPr>
        <p:spPr>
          <a:xfrm>
            <a:off x="0" y="0"/>
            <a:ext cx="8529024" cy="10287000"/>
          </a:xfrm>
          <a:prstGeom prst="rect">
            <a:avLst/>
          </a:prstGeom>
          <a:solidFill>
            <a:srgbClr val="273755"/>
          </a:solidFill>
        </p:spPr>
      </p:sp>
      <p:sp>
        <p:nvSpPr>
          <p:cNvPr id="3" name="TextBox 3"/>
          <p:cNvSpPr txBox="1"/>
          <p:nvPr/>
        </p:nvSpPr>
        <p:spPr>
          <a:xfrm>
            <a:off x="8968876" y="2930842"/>
            <a:ext cx="8351835" cy="4457952"/>
          </a:xfrm>
          <a:prstGeom prst="rect">
            <a:avLst/>
          </a:prstGeom>
        </p:spPr>
        <p:txBody>
          <a:bodyPr lIns="0" tIns="0" rIns="0" bIns="0" rtlCol="0" anchor="t">
            <a:spAutoFit/>
          </a:bodyPr>
          <a:lstStyle/>
          <a:p>
            <a:pPr marL="599122" lvl="1" indent="-299561">
              <a:lnSpc>
                <a:spcPts val="3884"/>
              </a:lnSpc>
              <a:buFont typeface="Wingdings" pitchFamily="2" charset="2"/>
              <a:buChar char="Ø"/>
            </a:pPr>
            <a:r>
              <a:rPr lang="en-US" sz="2800" dirty="0">
                <a:solidFill>
                  <a:srgbClr val="273755"/>
                </a:solidFill>
                <a:latin typeface="Source Serif Pro"/>
              </a:rPr>
              <a:t>Introduction</a:t>
            </a:r>
          </a:p>
          <a:p>
            <a:pPr marL="599122" lvl="1" indent="-299561">
              <a:lnSpc>
                <a:spcPts val="3884"/>
              </a:lnSpc>
              <a:buFont typeface="Wingdings" pitchFamily="2" charset="2"/>
              <a:buChar char="Ø"/>
            </a:pPr>
            <a:r>
              <a:rPr lang="en-US" sz="2800" dirty="0">
                <a:solidFill>
                  <a:srgbClr val="273755"/>
                </a:solidFill>
                <a:latin typeface="Arimo"/>
              </a:rPr>
              <a:t>Objective</a:t>
            </a:r>
          </a:p>
          <a:p>
            <a:pPr marL="599122" lvl="1" indent="-299561">
              <a:lnSpc>
                <a:spcPts val="3884"/>
              </a:lnSpc>
              <a:buFont typeface="Wingdings" pitchFamily="2" charset="2"/>
              <a:buChar char="Ø"/>
            </a:pPr>
            <a:r>
              <a:rPr lang="en-US" sz="2800" dirty="0">
                <a:solidFill>
                  <a:srgbClr val="273755"/>
                </a:solidFill>
                <a:latin typeface="Arimo"/>
              </a:rPr>
              <a:t>Project Overview</a:t>
            </a:r>
          </a:p>
          <a:p>
            <a:pPr marL="1198245" lvl="2" indent="-399415">
              <a:lnSpc>
                <a:spcPts val="3884"/>
              </a:lnSpc>
              <a:buFont typeface="Arial"/>
              <a:buChar char="•"/>
            </a:pPr>
            <a:r>
              <a:rPr lang="en-US" sz="2800" dirty="0">
                <a:solidFill>
                  <a:srgbClr val="273755"/>
                </a:solidFill>
                <a:latin typeface="Arimo"/>
              </a:rPr>
              <a:t>Description</a:t>
            </a:r>
          </a:p>
          <a:p>
            <a:pPr marL="1198245" lvl="2" indent="-399415">
              <a:lnSpc>
                <a:spcPts val="3884"/>
              </a:lnSpc>
              <a:buFont typeface="Arial"/>
              <a:buChar char="•"/>
            </a:pPr>
            <a:r>
              <a:rPr lang="en-US" sz="2800" dirty="0">
                <a:solidFill>
                  <a:srgbClr val="273755"/>
                </a:solidFill>
                <a:latin typeface="Arimo"/>
              </a:rPr>
              <a:t>Modules</a:t>
            </a:r>
          </a:p>
          <a:p>
            <a:pPr marL="1198245" lvl="2" indent="-399415">
              <a:lnSpc>
                <a:spcPts val="3884"/>
              </a:lnSpc>
              <a:buFont typeface="Arial"/>
              <a:buChar char="•"/>
            </a:pPr>
            <a:r>
              <a:rPr lang="en-US" sz="2800" dirty="0">
                <a:solidFill>
                  <a:srgbClr val="273755"/>
                </a:solidFill>
                <a:latin typeface="Arimo"/>
              </a:rPr>
              <a:t>User Interface</a:t>
            </a:r>
          </a:p>
          <a:p>
            <a:pPr marL="1198245" lvl="2" indent="-399415">
              <a:lnSpc>
                <a:spcPts val="3884"/>
              </a:lnSpc>
              <a:buFont typeface="Arial"/>
              <a:buChar char="•"/>
            </a:pPr>
            <a:r>
              <a:rPr lang="en-US" sz="2800" dirty="0">
                <a:solidFill>
                  <a:srgbClr val="273755"/>
                </a:solidFill>
                <a:latin typeface="Arimo"/>
              </a:rPr>
              <a:t>Flow Charts</a:t>
            </a:r>
          </a:p>
          <a:p>
            <a:pPr marL="599122" lvl="1" indent="-299561">
              <a:lnSpc>
                <a:spcPts val="3884"/>
              </a:lnSpc>
              <a:buFont typeface="Wingdings" pitchFamily="2" charset="2"/>
              <a:buChar char="Ø"/>
            </a:pPr>
            <a:r>
              <a:rPr lang="en-US" sz="2800" dirty="0">
                <a:solidFill>
                  <a:srgbClr val="273755"/>
                </a:solidFill>
                <a:latin typeface="Arimo"/>
              </a:rPr>
              <a:t>Advantages</a:t>
            </a:r>
          </a:p>
          <a:p>
            <a:pPr marL="599122" lvl="1" indent="-299561" algn="l">
              <a:lnSpc>
                <a:spcPts val="3884"/>
              </a:lnSpc>
              <a:buFont typeface="Wingdings" pitchFamily="2" charset="2"/>
              <a:buChar char="Ø"/>
            </a:pPr>
            <a:r>
              <a:rPr lang="en-US" sz="2800" dirty="0">
                <a:solidFill>
                  <a:srgbClr val="273755"/>
                </a:solidFill>
                <a:latin typeface="Arimo"/>
              </a:rPr>
              <a:t>References</a:t>
            </a:r>
          </a:p>
        </p:txBody>
      </p:sp>
      <p:grpSp>
        <p:nvGrpSpPr>
          <p:cNvPr id="4" name="Group 4"/>
          <p:cNvGrpSpPr/>
          <p:nvPr/>
        </p:nvGrpSpPr>
        <p:grpSpPr>
          <a:xfrm>
            <a:off x="1028700" y="3604496"/>
            <a:ext cx="6812788" cy="3120082"/>
            <a:chOff x="0" y="0"/>
            <a:chExt cx="9083718" cy="4160109"/>
          </a:xfrm>
        </p:grpSpPr>
        <p:sp>
          <p:nvSpPr>
            <p:cNvPr id="5" name="AutoShape 5"/>
            <p:cNvSpPr/>
            <p:nvPr/>
          </p:nvSpPr>
          <p:spPr>
            <a:xfrm>
              <a:off x="0" y="2621134"/>
              <a:ext cx="2623525" cy="230003"/>
            </a:xfrm>
            <a:prstGeom prst="rect">
              <a:avLst/>
            </a:prstGeom>
            <a:solidFill>
              <a:srgbClr val="8AABCA"/>
            </a:solidFill>
          </p:spPr>
        </p:sp>
        <p:sp>
          <p:nvSpPr>
            <p:cNvPr id="6" name="TextBox 6"/>
            <p:cNvSpPr txBox="1"/>
            <p:nvPr/>
          </p:nvSpPr>
          <p:spPr>
            <a:xfrm>
              <a:off x="0" y="0"/>
              <a:ext cx="9083718" cy="1947333"/>
            </a:xfrm>
            <a:prstGeom prst="rect">
              <a:avLst/>
            </a:prstGeom>
          </p:spPr>
          <p:txBody>
            <a:bodyPr lIns="0" tIns="0" rIns="0" bIns="0" rtlCol="0" anchor="t">
              <a:spAutoFit/>
            </a:bodyPr>
            <a:lstStyle/>
            <a:p>
              <a:pPr algn="l">
                <a:lnSpc>
                  <a:spcPts val="5759"/>
                </a:lnSpc>
              </a:pPr>
              <a:r>
                <a:rPr lang="en-US" sz="4800">
                  <a:solidFill>
                    <a:srgbClr val="F9FCFF"/>
                  </a:solidFill>
                  <a:latin typeface="Montserrat Classic"/>
                </a:rPr>
                <a:t>PRESENTATION OUTLINE</a:t>
              </a:r>
            </a:p>
          </p:txBody>
        </p:sp>
        <p:sp>
          <p:nvSpPr>
            <p:cNvPr id="7" name="TextBox 7"/>
            <p:cNvSpPr txBox="1"/>
            <p:nvPr/>
          </p:nvSpPr>
          <p:spPr>
            <a:xfrm>
              <a:off x="0" y="3419276"/>
              <a:ext cx="7822767" cy="740833"/>
            </a:xfrm>
            <a:prstGeom prst="rect">
              <a:avLst/>
            </a:prstGeom>
          </p:spPr>
          <p:txBody>
            <a:bodyPr lIns="0" tIns="0" rIns="0" bIns="0" rtlCol="0" anchor="t">
              <a:spAutoFit/>
            </a:bodyPr>
            <a:lstStyle/>
            <a:p>
              <a:pPr algn="l">
                <a:lnSpc>
                  <a:spcPts val="4550"/>
                </a:lnSpc>
              </a:pPr>
              <a:r>
                <a:rPr lang="en-US" sz="3500">
                  <a:solidFill>
                    <a:srgbClr val="F9FCFF"/>
                  </a:solidFill>
                  <a:latin typeface="Montserrat Classic"/>
                </a:rPr>
                <a:t>TOPICS TO BE COVERED</a:t>
              </a: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9FCFF"/>
        </a:solidFill>
        <a:effectLst/>
      </p:bgPr>
    </p:bg>
    <p:spTree>
      <p:nvGrpSpPr>
        <p:cNvPr id="1" name=""/>
        <p:cNvGrpSpPr/>
        <p:nvPr/>
      </p:nvGrpSpPr>
      <p:grpSpPr>
        <a:xfrm>
          <a:off x="0" y="0"/>
          <a:ext cx="0" cy="0"/>
          <a:chOff x="0" y="0"/>
          <a:chExt cx="0" cy="0"/>
        </a:xfrm>
      </p:grpSpPr>
      <p:grpSp>
        <p:nvGrpSpPr>
          <p:cNvPr id="2" name="Group 2"/>
          <p:cNvGrpSpPr/>
          <p:nvPr/>
        </p:nvGrpSpPr>
        <p:grpSpPr>
          <a:xfrm>
            <a:off x="1028700" y="341877"/>
            <a:ext cx="9084764" cy="9689547"/>
            <a:chOff x="0" y="0"/>
            <a:chExt cx="12113018" cy="12919395"/>
          </a:xfrm>
        </p:grpSpPr>
        <p:sp>
          <p:nvSpPr>
            <p:cNvPr id="3" name="TextBox 3"/>
            <p:cNvSpPr txBox="1"/>
            <p:nvPr/>
          </p:nvSpPr>
          <p:spPr>
            <a:xfrm>
              <a:off x="0" y="4917205"/>
              <a:ext cx="9484555" cy="8002190"/>
            </a:xfrm>
            <a:prstGeom prst="rect">
              <a:avLst/>
            </a:prstGeom>
          </p:spPr>
          <p:txBody>
            <a:bodyPr lIns="0" tIns="0" rIns="0" bIns="0" rtlCol="0" anchor="t">
              <a:spAutoFit/>
            </a:bodyPr>
            <a:lstStyle/>
            <a:p>
              <a:pPr>
                <a:lnSpc>
                  <a:spcPts val="3919"/>
                </a:lnSpc>
              </a:pPr>
              <a:r>
                <a:rPr lang="en-US" sz="2800" dirty="0">
                  <a:solidFill>
                    <a:srgbClr val="273755"/>
                  </a:solidFill>
                  <a:latin typeface="Source Serif Pro"/>
                </a:rPr>
                <a:t>We are trying to implement a software for a logistics management company. We have linked our services to another corporation which gives us a set of parcels/orders to be delivered to different locations.</a:t>
              </a:r>
            </a:p>
            <a:p>
              <a:pPr>
                <a:lnSpc>
                  <a:spcPts val="3919"/>
                </a:lnSpc>
              </a:pPr>
              <a:r>
                <a:rPr lang="en-US" sz="2799" dirty="0">
                  <a:solidFill>
                    <a:srgbClr val="273755"/>
                  </a:solidFill>
                  <a:latin typeface="Source Serif Pro"/>
                </a:rPr>
                <a:t>Out motto is to develop a way to efficiently manage the databases of our employees and assign them with orders to be delivered and to produce an output in the form of a Graph.</a:t>
              </a:r>
            </a:p>
            <a:p>
              <a:pPr>
                <a:lnSpc>
                  <a:spcPts val="3919"/>
                </a:lnSpc>
              </a:pPr>
              <a:r>
                <a:rPr lang="en-US" sz="2799" dirty="0">
                  <a:solidFill>
                    <a:srgbClr val="273755"/>
                  </a:solidFill>
                  <a:latin typeface="Source Serif Pro"/>
                </a:rPr>
                <a:t>We expect the efficacy of our project to be 70%.</a:t>
              </a:r>
            </a:p>
            <a:p>
              <a:pPr algn="l">
                <a:lnSpc>
                  <a:spcPts val="3919"/>
                </a:lnSpc>
              </a:pPr>
              <a:endParaRPr/>
            </a:p>
          </p:txBody>
        </p:sp>
        <p:sp>
          <p:nvSpPr>
            <p:cNvPr id="4" name="TextBox 4"/>
            <p:cNvSpPr txBox="1"/>
            <p:nvPr/>
          </p:nvSpPr>
          <p:spPr>
            <a:xfrm>
              <a:off x="0" y="0"/>
              <a:ext cx="12113018" cy="2353733"/>
            </a:xfrm>
            <a:prstGeom prst="rect">
              <a:avLst/>
            </a:prstGeom>
          </p:spPr>
          <p:txBody>
            <a:bodyPr lIns="0" tIns="0" rIns="0" bIns="0" rtlCol="0" anchor="t">
              <a:spAutoFit/>
            </a:bodyPr>
            <a:lstStyle/>
            <a:p>
              <a:pPr algn="l">
                <a:lnSpc>
                  <a:spcPts val="6959"/>
                </a:lnSpc>
              </a:pPr>
              <a:r>
                <a:rPr lang="en-US" sz="5800">
                  <a:solidFill>
                    <a:srgbClr val="273755"/>
                  </a:solidFill>
                  <a:latin typeface="Montserrat Classic"/>
                </a:rPr>
                <a:t>REASON FOR THIS PROJECT!</a:t>
              </a:r>
            </a:p>
          </p:txBody>
        </p:sp>
        <p:sp>
          <p:nvSpPr>
            <p:cNvPr id="5" name="TextBox 5"/>
            <p:cNvSpPr txBox="1"/>
            <p:nvPr/>
          </p:nvSpPr>
          <p:spPr>
            <a:xfrm>
              <a:off x="0" y="2857984"/>
              <a:ext cx="10178889" cy="733213"/>
            </a:xfrm>
            <a:prstGeom prst="rect">
              <a:avLst/>
            </a:prstGeom>
          </p:spPr>
          <p:txBody>
            <a:bodyPr lIns="0" tIns="0" rIns="0" bIns="0" rtlCol="0" anchor="t">
              <a:spAutoFit/>
            </a:bodyPr>
            <a:lstStyle/>
            <a:p>
              <a:pPr algn="l">
                <a:lnSpc>
                  <a:spcPts val="4485"/>
                </a:lnSpc>
              </a:pPr>
              <a:r>
                <a:rPr lang="en-US" sz="3450">
                  <a:solidFill>
                    <a:srgbClr val="273755"/>
                  </a:solidFill>
                  <a:latin typeface="Montserrat Classic"/>
                </a:rPr>
                <a:t>PROBLEM STATEMENT:</a:t>
              </a:r>
            </a:p>
          </p:txBody>
        </p:sp>
        <p:sp>
          <p:nvSpPr>
            <p:cNvPr id="6" name="AutoShape 6"/>
            <p:cNvSpPr/>
            <p:nvPr/>
          </p:nvSpPr>
          <p:spPr>
            <a:xfrm>
              <a:off x="0" y="4228674"/>
              <a:ext cx="4671108" cy="201954"/>
            </a:xfrm>
            <a:prstGeom prst="rect">
              <a:avLst/>
            </a:prstGeom>
            <a:solidFill>
              <a:srgbClr val="8AABCA"/>
            </a:solidFill>
          </p:spPr>
        </p:sp>
      </p:grpSp>
      <p:pic>
        <p:nvPicPr>
          <p:cNvPr id="7" name="Picture 7"/>
          <p:cNvPicPr>
            <a:picLocks noChangeAspect="1"/>
          </p:cNvPicPr>
          <p:nvPr/>
        </p:nvPicPr>
        <p:blipFill>
          <a:blip r:embed="rId2"/>
          <a:srcRect l="990" t="2117" r="15224"/>
          <a:stretch>
            <a:fillRect/>
          </a:stretch>
        </p:blipFill>
        <p:spPr>
          <a:xfrm>
            <a:off x="8618627" y="1028700"/>
            <a:ext cx="8640673" cy="822960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9FCFF"/>
        </a:solidFill>
        <a:effectLst/>
      </p:bgPr>
    </p:bg>
    <p:spTree>
      <p:nvGrpSpPr>
        <p:cNvPr id="1" name=""/>
        <p:cNvGrpSpPr/>
        <p:nvPr/>
      </p:nvGrpSpPr>
      <p:grpSpPr>
        <a:xfrm>
          <a:off x="0" y="0"/>
          <a:ext cx="0" cy="0"/>
          <a:chOff x="0" y="0"/>
          <a:chExt cx="0" cy="0"/>
        </a:xfrm>
      </p:grpSpPr>
      <p:grpSp>
        <p:nvGrpSpPr>
          <p:cNvPr id="2" name="Group 2"/>
          <p:cNvGrpSpPr/>
          <p:nvPr/>
        </p:nvGrpSpPr>
        <p:grpSpPr>
          <a:xfrm>
            <a:off x="6471932" y="1047750"/>
            <a:ext cx="9713704" cy="7811010"/>
            <a:chOff x="0" y="0"/>
            <a:chExt cx="12951605" cy="10414680"/>
          </a:xfrm>
        </p:grpSpPr>
        <p:sp>
          <p:nvSpPr>
            <p:cNvPr id="3" name="TextBox 3"/>
            <p:cNvSpPr txBox="1"/>
            <p:nvPr/>
          </p:nvSpPr>
          <p:spPr>
            <a:xfrm>
              <a:off x="0" y="3365828"/>
              <a:ext cx="10646288" cy="7048852"/>
            </a:xfrm>
            <a:prstGeom prst="rect">
              <a:avLst/>
            </a:prstGeom>
          </p:spPr>
          <p:txBody>
            <a:bodyPr lIns="0" tIns="0" rIns="0" bIns="0" rtlCol="0" anchor="t">
              <a:spAutoFit/>
            </a:bodyPr>
            <a:lstStyle/>
            <a:p>
              <a:pPr>
                <a:lnSpc>
                  <a:spcPts val="3827"/>
                </a:lnSpc>
              </a:pPr>
              <a:r>
                <a:rPr lang="en-US" sz="2734">
                  <a:solidFill>
                    <a:srgbClr val="273755"/>
                  </a:solidFill>
                  <a:latin typeface="Source Serif Pro"/>
                </a:rPr>
                <a:t>Well,our route plan holds a lot of weight for your field service business – not only do they impact your employees, but they are critical to providing a positive customer experience.</a:t>
              </a:r>
            </a:p>
            <a:p>
              <a:pPr>
                <a:lnSpc>
                  <a:spcPts val="3827"/>
                </a:lnSpc>
              </a:pPr>
              <a:r>
                <a:rPr lang="en-US" sz="2734">
                  <a:solidFill>
                    <a:srgbClr val="273755"/>
                  </a:solidFill>
                  <a:latin typeface="Source Serif Pro"/>
                </a:rPr>
                <a:t>It can be challenging to build the perfect route that meets all of your requirements while allowing you to run a profitable business.</a:t>
              </a:r>
            </a:p>
            <a:p>
              <a:pPr>
                <a:lnSpc>
                  <a:spcPts val="3827"/>
                </a:lnSpc>
              </a:pPr>
              <a:r>
                <a:rPr lang="en-US" sz="2734">
                  <a:solidFill>
                    <a:srgbClr val="273755"/>
                  </a:solidFill>
                  <a:latin typeface="Source Serif Pro"/>
                </a:rPr>
                <a:t>But yes, with the right technology and processes in place, it can be done!</a:t>
              </a:r>
            </a:p>
            <a:p>
              <a:pPr algn="l">
                <a:lnSpc>
                  <a:spcPts val="3827"/>
                </a:lnSpc>
              </a:pPr>
              <a:r>
                <a:rPr lang="en-US" sz="2734">
                  <a:solidFill>
                    <a:srgbClr val="273755"/>
                  </a:solidFill>
                  <a:latin typeface="Source Serif Pro"/>
                </a:rPr>
                <a:t>Our focus is to increase the efficiency and customer satisfaction level.</a:t>
              </a:r>
            </a:p>
          </p:txBody>
        </p:sp>
        <p:sp>
          <p:nvSpPr>
            <p:cNvPr id="4" name="TextBox 4"/>
            <p:cNvSpPr txBox="1"/>
            <p:nvPr/>
          </p:nvSpPr>
          <p:spPr>
            <a:xfrm>
              <a:off x="0" y="-9525"/>
              <a:ext cx="12951605" cy="1158758"/>
            </a:xfrm>
            <a:prstGeom prst="rect">
              <a:avLst/>
            </a:prstGeom>
          </p:spPr>
          <p:txBody>
            <a:bodyPr lIns="0" tIns="0" rIns="0" bIns="0" rtlCol="0" anchor="t">
              <a:spAutoFit/>
            </a:bodyPr>
            <a:lstStyle/>
            <a:p>
              <a:pPr algn="l">
                <a:lnSpc>
                  <a:spcPts val="6796"/>
                </a:lnSpc>
              </a:pPr>
              <a:r>
                <a:rPr lang="en-US" sz="5663" dirty="0">
                  <a:solidFill>
                    <a:srgbClr val="273755"/>
                  </a:solidFill>
                  <a:latin typeface="Montserrat Classic"/>
                </a:rPr>
                <a:t>WHY WE?</a:t>
              </a:r>
            </a:p>
          </p:txBody>
        </p:sp>
        <p:sp>
          <p:nvSpPr>
            <p:cNvPr id="5" name="AutoShape 5"/>
            <p:cNvSpPr/>
            <p:nvPr/>
          </p:nvSpPr>
          <p:spPr>
            <a:xfrm>
              <a:off x="0" y="2796670"/>
              <a:ext cx="5164017" cy="142431"/>
            </a:xfrm>
            <a:prstGeom prst="rect">
              <a:avLst/>
            </a:prstGeom>
            <a:solidFill>
              <a:srgbClr val="8AABCA"/>
            </a:solidFill>
          </p:spPr>
        </p:sp>
      </p:grpSp>
      <p:pic>
        <p:nvPicPr>
          <p:cNvPr id="6" name="Picture 6"/>
          <p:cNvPicPr>
            <a:picLocks noChangeAspect="1"/>
          </p:cNvPicPr>
          <p:nvPr/>
        </p:nvPicPr>
        <p:blipFill>
          <a:blip r:embed="rId2"/>
          <a:srcRect l="1040" t="12239" r="1040"/>
          <a:stretch>
            <a:fillRect/>
          </a:stretch>
        </p:blipFill>
        <p:spPr>
          <a:xfrm>
            <a:off x="721346" y="534494"/>
            <a:ext cx="4607441" cy="8922821"/>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273755"/>
        </a:solidFill>
        <a:effectLst/>
      </p:bgPr>
    </p:bg>
    <p:spTree>
      <p:nvGrpSpPr>
        <p:cNvPr id="1" name=""/>
        <p:cNvGrpSpPr/>
        <p:nvPr/>
      </p:nvGrpSpPr>
      <p:grpSpPr>
        <a:xfrm>
          <a:off x="0" y="0"/>
          <a:ext cx="0" cy="0"/>
          <a:chOff x="0" y="0"/>
          <a:chExt cx="0" cy="0"/>
        </a:xfrm>
      </p:grpSpPr>
      <p:grpSp>
        <p:nvGrpSpPr>
          <p:cNvPr id="2" name="Group 2"/>
          <p:cNvGrpSpPr/>
          <p:nvPr/>
        </p:nvGrpSpPr>
        <p:grpSpPr>
          <a:xfrm>
            <a:off x="3252687" y="2574555"/>
            <a:ext cx="11782626" cy="5137890"/>
            <a:chOff x="0" y="0"/>
            <a:chExt cx="15710168" cy="6850520"/>
          </a:xfrm>
        </p:grpSpPr>
        <p:sp>
          <p:nvSpPr>
            <p:cNvPr id="3" name="TextBox 3"/>
            <p:cNvSpPr txBox="1"/>
            <p:nvPr/>
          </p:nvSpPr>
          <p:spPr>
            <a:xfrm>
              <a:off x="2288805" y="1034089"/>
              <a:ext cx="11132558" cy="749300"/>
            </a:xfrm>
            <a:prstGeom prst="rect">
              <a:avLst/>
            </a:prstGeom>
          </p:spPr>
          <p:txBody>
            <a:bodyPr lIns="0" tIns="0" rIns="0" bIns="0" rtlCol="0" anchor="t">
              <a:spAutoFit/>
            </a:bodyPr>
            <a:lstStyle/>
            <a:p>
              <a:pPr algn="ctr">
                <a:lnSpc>
                  <a:spcPts val="4550"/>
                </a:lnSpc>
              </a:pPr>
              <a:r>
                <a:rPr lang="en-US" sz="3500">
                  <a:solidFill>
                    <a:srgbClr val="F9FCFF"/>
                  </a:solidFill>
                  <a:latin typeface="Montserrat Classic"/>
                </a:rPr>
                <a:t>POINT TO PONDER!</a:t>
              </a:r>
            </a:p>
          </p:txBody>
        </p:sp>
        <p:sp>
          <p:nvSpPr>
            <p:cNvPr id="4" name="TextBox 4"/>
            <p:cNvSpPr txBox="1"/>
            <p:nvPr/>
          </p:nvSpPr>
          <p:spPr>
            <a:xfrm>
              <a:off x="2316854" y="5102056"/>
              <a:ext cx="11076460" cy="676275"/>
            </a:xfrm>
            <a:prstGeom prst="rect">
              <a:avLst/>
            </a:prstGeom>
          </p:spPr>
          <p:txBody>
            <a:bodyPr lIns="0" tIns="0" rIns="0" bIns="0" rtlCol="0" anchor="t">
              <a:spAutoFit/>
            </a:bodyPr>
            <a:lstStyle/>
            <a:p>
              <a:pPr algn="ctr">
                <a:lnSpc>
                  <a:spcPts val="4200"/>
                </a:lnSpc>
              </a:pPr>
              <a:r>
                <a:rPr lang="en-US" sz="3000">
                  <a:solidFill>
                    <a:srgbClr val="F9FCFF"/>
                  </a:solidFill>
                  <a:latin typeface="Montserrat Classic"/>
                </a:rPr>
                <a:t>- SIMON SINEK, AUTHOR</a:t>
              </a:r>
            </a:p>
          </p:txBody>
        </p:sp>
        <p:sp>
          <p:nvSpPr>
            <p:cNvPr id="5" name="TextBox 5"/>
            <p:cNvSpPr txBox="1"/>
            <p:nvPr/>
          </p:nvSpPr>
          <p:spPr>
            <a:xfrm>
              <a:off x="0" y="2552706"/>
              <a:ext cx="15710168" cy="2065020"/>
            </a:xfrm>
            <a:prstGeom prst="rect">
              <a:avLst/>
            </a:prstGeom>
          </p:spPr>
          <p:txBody>
            <a:bodyPr lIns="0" tIns="0" rIns="0" bIns="0" rtlCol="0" anchor="t">
              <a:spAutoFit/>
            </a:bodyPr>
            <a:lstStyle/>
            <a:p>
              <a:pPr algn="ctr">
                <a:lnSpc>
                  <a:spcPts val="6240"/>
                </a:lnSpc>
              </a:pPr>
              <a:r>
                <a:rPr lang="en-US" sz="4800" spc="120">
                  <a:solidFill>
                    <a:srgbClr val="8AABCA"/>
                  </a:solidFill>
                  <a:latin typeface="Source Serif Pro"/>
                </a:rPr>
                <a:t>PEOPLE DON'T BUY WHAT YOU DO; THEY BUY WHY YOU DO IT.</a:t>
              </a:r>
            </a:p>
          </p:txBody>
        </p:sp>
        <p:sp>
          <p:nvSpPr>
            <p:cNvPr id="6" name="AutoShape 6"/>
            <p:cNvSpPr/>
            <p:nvPr/>
          </p:nvSpPr>
          <p:spPr>
            <a:xfrm>
              <a:off x="6711616" y="0"/>
              <a:ext cx="2286936" cy="89758"/>
            </a:xfrm>
            <a:prstGeom prst="rect">
              <a:avLst/>
            </a:prstGeom>
            <a:solidFill>
              <a:srgbClr val="8AABCA"/>
            </a:solidFill>
          </p:spPr>
        </p:sp>
        <p:sp>
          <p:nvSpPr>
            <p:cNvPr id="7" name="AutoShape 7"/>
            <p:cNvSpPr/>
            <p:nvPr/>
          </p:nvSpPr>
          <p:spPr>
            <a:xfrm>
              <a:off x="6711616" y="6760763"/>
              <a:ext cx="2286936" cy="89758"/>
            </a:xfrm>
            <a:prstGeom prst="rect">
              <a:avLst/>
            </a:prstGeom>
            <a:solidFill>
              <a:srgbClr val="8AABCA"/>
            </a:solidFill>
          </p:spPr>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9FCFF"/>
        </a:solidFill>
        <a:effectLst/>
      </p:bgPr>
    </p:bg>
    <p:spTree>
      <p:nvGrpSpPr>
        <p:cNvPr id="1" name=""/>
        <p:cNvGrpSpPr/>
        <p:nvPr/>
      </p:nvGrpSpPr>
      <p:grpSpPr>
        <a:xfrm>
          <a:off x="0" y="0"/>
          <a:ext cx="0" cy="0"/>
          <a:chOff x="0" y="0"/>
          <a:chExt cx="0" cy="0"/>
        </a:xfrm>
      </p:grpSpPr>
      <p:grpSp>
        <p:nvGrpSpPr>
          <p:cNvPr id="2" name="Group 2"/>
          <p:cNvGrpSpPr/>
          <p:nvPr/>
        </p:nvGrpSpPr>
        <p:grpSpPr>
          <a:xfrm>
            <a:off x="1028700" y="1028700"/>
            <a:ext cx="9947273" cy="8886558"/>
            <a:chOff x="0" y="0"/>
            <a:chExt cx="13263030" cy="11848744"/>
          </a:xfrm>
        </p:grpSpPr>
        <p:sp>
          <p:nvSpPr>
            <p:cNvPr id="3" name="TextBox 3"/>
            <p:cNvSpPr txBox="1"/>
            <p:nvPr/>
          </p:nvSpPr>
          <p:spPr>
            <a:xfrm>
              <a:off x="0" y="4024697"/>
              <a:ext cx="10902281" cy="7824047"/>
            </a:xfrm>
            <a:prstGeom prst="rect">
              <a:avLst/>
            </a:prstGeom>
          </p:spPr>
          <p:txBody>
            <a:bodyPr lIns="0" tIns="0" rIns="0" bIns="0" rtlCol="0" anchor="t">
              <a:spAutoFit/>
            </a:bodyPr>
            <a:lstStyle/>
            <a:p>
              <a:pPr>
                <a:lnSpc>
                  <a:spcPts val="2940"/>
                </a:lnSpc>
              </a:pPr>
              <a:r>
                <a:rPr lang="en-US" sz="2100">
                  <a:solidFill>
                    <a:srgbClr val="273755"/>
                  </a:solidFill>
                  <a:latin typeface="Source Serif Pro"/>
                </a:rPr>
                <a:t>We would be having an employee database,and a database consisting of all the orders with their unique order Id.</a:t>
              </a:r>
            </a:p>
            <a:p>
              <a:pPr>
                <a:lnSpc>
                  <a:spcPts val="2940"/>
                </a:lnSpc>
              </a:pPr>
              <a:r>
                <a:rPr lang="en-US" sz="2100">
                  <a:solidFill>
                    <a:srgbClr val="273755"/>
                  </a:solidFill>
                  <a:latin typeface="Arimo"/>
                </a:rPr>
                <a:t>Now we have already received the parcel from the user and our process starts now and our aim being,delivering the parcel by the earliest with keeping in mind the cost factor.We then process our orders(apply algorithm) and distribute them in such a manner that we are able to build an efficient system.Now we assign orders to our employees(delivery persons) and return the shortest path which each employee would follow while delivering the parcels using Graph Theory and output the path based upon the input given..</a:t>
              </a:r>
            </a:p>
            <a:p>
              <a:pPr>
                <a:lnSpc>
                  <a:spcPts val="2940"/>
                </a:lnSpc>
              </a:pPr>
              <a:r>
                <a:rPr lang="en-US" sz="2100">
                  <a:solidFill>
                    <a:srgbClr val="273755"/>
                  </a:solidFill>
                  <a:latin typeface="Arimo"/>
                </a:rPr>
                <a:t>There would be a registration page and login page exclusively for the manager who will then be able to make changes to the employee database and the database of the orders..Manager would be able to see a graph which every delivery person would follow and to each delivery person the path followed by him/her would be shared via</a:t>
              </a:r>
            </a:p>
            <a:p>
              <a:pPr algn="l">
                <a:lnSpc>
                  <a:spcPts val="2940"/>
                </a:lnSpc>
              </a:pPr>
              <a:r>
                <a:rPr lang="en-US" sz="2100">
                  <a:solidFill>
                    <a:srgbClr val="273755"/>
                  </a:solidFill>
                  <a:latin typeface="Arimo"/>
                </a:rPr>
                <a:t>e-mail.</a:t>
              </a:r>
            </a:p>
          </p:txBody>
        </p:sp>
        <p:sp>
          <p:nvSpPr>
            <p:cNvPr id="4" name="TextBox 4"/>
            <p:cNvSpPr txBox="1"/>
            <p:nvPr/>
          </p:nvSpPr>
          <p:spPr>
            <a:xfrm>
              <a:off x="0" y="0"/>
              <a:ext cx="13263030" cy="973667"/>
            </a:xfrm>
            <a:prstGeom prst="rect">
              <a:avLst/>
            </a:prstGeom>
          </p:spPr>
          <p:txBody>
            <a:bodyPr lIns="0" tIns="0" rIns="0" bIns="0" rtlCol="0" anchor="t">
              <a:spAutoFit/>
            </a:bodyPr>
            <a:lstStyle/>
            <a:p>
              <a:pPr algn="l">
                <a:lnSpc>
                  <a:spcPts val="5759"/>
                </a:lnSpc>
              </a:pPr>
              <a:r>
                <a:rPr lang="en-US" sz="4800">
                  <a:solidFill>
                    <a:srgbClr val="273755"/>
                  </a:solidFill>
                  <a:latin typeface="Montserrat Classic"/>
                </a:rPr>
                <a:t>PROJECT OVERVIEW:</a:t>
              </a:r>
            </a:p>
          </p:txBody>
        </p:sp>
        <p:sp>
          <p:nvSpPr>
            <p:cNvPr id="5" name="TextBox 5"/>
            <p:cNvSpPr txBox="1"/>
            <p:nvPr/>
          </p:nvSpPr>
          <p:spPr>
            <a:xfrm>
              <a:off x="0" y="1364163"/>
              <a:ext cx="11188656" cy="1519767"/>
            </a:xfrm>
            <a:prstGeom prst="rect">
              <a:avLst/>
            </a:prstGeom>
          </p:spPr>
          <p:txBody>
            <a:bodyPr lIns="0" tIns="0" rIns="0" bIns="0" rtlCol="0" anchor="t">
              <a:spAutoFit/>
            </a:bodyPr>
            <a:lstStyle/>
            <a:p>
              <a:pPr algn="l">
                <a:lnSpc>
                  <a:spcPts val="4550"/>
                </a:lnSpc>
              </a:pPr>
              <a:r>
                <a:rPr lang="en-US" sz="3500">
                  <a:solidFill>
                    <a:srgbClr val="273755"/>
                  </a:solidFill>
                  <a:latin typeface="Montserrat Classic"/>
                </a:rPr>
                <a:t>What We Are Working On(Description):</a:t>
              </a:r>
            </a:p>
          </p:txBody>
        </p:sp>
        <p:sp>
          <p:nvSpPr>
            <p:cNvPr id="6" name="AutoShape 6"/>
            <p:cNvSpPr/>
            <p:nvPr/>
          </p:nvSpPr>
          <p:spPr>
            <a:xfrm>
              <a:off x="0" y="3431183"/>
              <a:ext cx="5288187" cy="145856"/>
            </a:xfrm>
            <a:prstGeom prst="rect">
              <a:avLst/>
            </a:prstGeom>
            <a:solidFill>
              <a:srgbClr val="8AABCA"/>
            </a:solidFill>
          </p:spPr>
        </p:sp>
      </p:grpSp>
      <p:pic>
        <p:nvPicPr>
          <p:cNvPr id="7" name="Picture 7"/>
          <p:cNvPicPr>
            <a:picLocks noChangeAspect="1"/>
          </p:cNvPicPr>
          <p:nvPr/>
        </p:nvPicPr>
        <p:blipFill>
          <a:blip r:embed="rId2"/>
          <a:srcRect l="572" t="40" b="148"/>
          <a:stretch>
            <a:fillRect/>
          </a:stretch>
        </p:blipFill>
        <p:spPr>
          <a:xfrm>
            <a:off x="9402517" y="1777826"/>
            <a:ext cx="8629923" cy="6810242"/>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 y="9506534"/>
            <a:ext cx="18288001" cy="1266416"/>
          </a:xfrm>
          <a:prstGeom prst="rect">
            <a:avLst/>
          </a:prstGeom>
          <a:solidFill>
            <a:srgbClr val="273755"/>
          </a:solidFill>
        </p:spPr>
      </p:sp>
      <p:grpSp>
        <p:nvGrpSpPr>
          <p:cNvPr id="3" name="Group 3"/>
          <p:cNvGrpSpPr/>
          <p:nvPr/>
        </p:nvGrpSpPr>
        <p:grpSpPr>
          <a:xfrm>
            <a:off x="8153400" y="1028700"/>
            <a:ext cx="4419600" cy="7717086"/>
            <a:chOff x="-357391" y="0"/>
            <a:chExt cx="10402024" cy="10289448"/>
          </a:xfrm>
        </p:grpSpPr>
        <p:sp>
          <p:nvSpPr>
            <p:cNvPr id="4" name="TextBox 4"/>
            <p:cNvSpPr txBox="1"/>
            <p:nvPr/>
          </p:nvSpPr>
          <p:spPr>
            <a:xfrm>
              <a:off x="-357391" y="406400"/>
              <a:ext cx="10402024" cy="9883048"/>
            </a:xfrm>
            <a:prstGeom prst="rect">
              <a:avLst/>
            </a:prstGeom>
          </p:spPr>
          <p:txBody>
            <a:bodyPr lIns="0" tIns="0" rIns="0" bIns="0" rtlCol="0" anchor="t">
              <a:spAutoFit/>
            </a:bodyPr>
            <a:lstStyle/>
            <a:p>
              <a:pPr marL="604520" lvl="1" indent="-302260">
                <a:lnSpc>
                  <a:spcPts val="3360"/>
                </a:lnSpc>
                <a:buFont typeface="Arial"/>
                <a:buChar char="•"/>
              </a:pPr>
              <a:r>
                <a:rPr lang="en-US" sz="2800" u="sng" dirty="0">
                  <a:solidFill>
                    <a:srgbClr val="273755"/>
                  </a:solidFill>
                  <a:latin typeface="Gagalin"/>
                </a:rPr>
                <a:t>LANGUAGE USED:</a:t>
              </a:r>
            </a:p>
            <a:p>
              <a:pPr marL="1209040" lvl="2" indent="-403013">
                <a:lnSpc>
                  <a:spcPts val="3360"/>
                </a:lnSpc>
                <a:buFont typeface="Arial"/>
                <a:buChar char="⚬"/>
              </a:pPr>
              <a:r>
                <a:rPr lang="en-US" sz="2800" dirty="0">
                  <a:solidFill>
                    <a:srgbClr val="273755"/>
                  </a:solidFill>
                  <a:latin typeface="Gagalin"/>
                </a:rPr>
                <a:t>Python</a:t>
              </a:r>
            </a:p>
            <a:p>
              <a:pPr marL="1813560" lvl="3" indent="-453390">
                <a:lnSpc>
                  <a:spcPts val="3360"/>
                </a:lnSpc>
                <a:buFont typeface="Arial"/>
                <a:buChar char="￭"/>
              </a:pPr>
              <a:r>
                <a:rPr lang="en-US" sz="2800" dirty="0">
                  <a:solidFill>
                    <a:srgbClr val="273755"/>
                  </a:solidFill>
                  <a:latin typeface="Gagalin"/>
                </a:rPr>
                <a:t>Packages Used:</a:t>
              </a:r>
            </a:p>
            <a:p>
              <a:pPr marL="2418080" lvl="4" indent="-483616">
                <a:lnSpc>
                  <a:spcPts val="3360"/>
                </a:lnSpc>
                <a:buFont typeface="Arial"/>
                <a:buChar char="•"/>
              </a:pPr>
              <a:r>
                <a:rPr lang="en-US" sz="2800" dirty="0" err="1">
                  <a:solidFill>
                    <a:srgbClr val="273755"/>
                  </a:solidFill>
                  <a:latin typeface="Gagalin"/>
                </a:rPr>
                <a:t>NumPy</a:t>
              </a:r>
              <a:endParaRPr lang="en-US" sz="2800" dirty="0">
                <a:solidFill>
                  <a:srgbClr val="273755"/>
                </a:solidFill>
                <a:latin typeface="Gagalin"/>
              </a:endParaRPr>
            </a:p>
            <a:p>
              <a:pPr marL="2418080" lvl="4" indent="-483616">
                <a:lnSpc>
                  <a:spcPts val="3360"/>
                </a:lnSpc>
                <a:buFont typeface="Arial"/>
                <a:buChar char="•"/>
              </a:pPr>
              <a:r>
                <a:rPr lang="en-US" sz="2800" dirty="0">
                  <a:solidFill>
                    <a:srgbClr val="273755"/>
                  </a:solidFill>
                  <a:latin typeface="Gagalin"/>
                </a:rPr>
                <a:t>pandas</a:t>
              </a:r>
            </a:p>
            <a:p>
              <a:pPr marL="2418080" lvl="4" indent="-483616">
                <a:lnSpc>
                  <a:spcPts val="3360"/>
                </a:lnSpc>
                <a:buFont typeface="Arial"/>
                <a:buChar char="•"/>
              </a:pPr>
              <a:r>
                <a:rPr lang="en-US" sz="2800" dirty="0" err="1">
                  <a:solidFill>
                    <a:srgbClr val="273755"/>
                  </a:solidFill>
                  <a:latin typeface="Gagalin"/>
                </a:rPr>
                <a:t>gmplot</a:t>
              </a:r>
              <a:endParaRPr lang="en-US" sz="2800" dirty="0">
                <a:solidFill>
                  <a:srgbClr val="273755"/>
                </a:solidFill>
                <a:latin typeface="Gagalin"/>
              </a:endParaRPr>
            </a:p>
            <a:p>
              <a:pPr marL="2418080" lvl="4" indent="-483616">
                <a:lnSpc>
                  <a:spcPts val="3360"/>
                </a:lnSpc>
                <a:buFont typeface="Arial"/>
                <a:buChar char="•"/>
              </a:pPr>
              <a:r>
                <a:rPr lang="en-US" sz="2800" dirty="0" err="1">
                  <a:solidFill>
                    <a:srgbClr val="273755"/>
                  </a:solidFill>
                  <a:latin typeface="Gagalin"/>
                </a:rPr>
                <a:t>pymongo</a:t>
              </a:r>
              <a:endParaRPr lang="en-US" sz="2800" dirty="0">
                <a:solidFill>
                  <a:srgbClr val="273755"/>
                </a:solidFill>
                <a:latin typeface="Gagalin"/>
              </a:endParaRPr>
            </a:p>
            <a:p>
              <a:pPr marL="2418080" lvl="4" indent="-483616">
                <a:lnSpc>
                  <a:spcPts val="3360"/>
                </a:lnSpc>
                <a:buFont typeface="Arial"/>
                <a:buChar char="•"/>
              </a:pPr>
              <a:r>
                <a:rPr lang="en-US" sz="2800" dirty="0" err="1">
                  <a:solidFill>
                    <a:srgbClr val="273755"/>
                  </a:solidFill>
                  <a:latin typeface="Gagalin"/>
                </a:rPr>
                <a:t>pymysql</a:t>
              </a:r>
              <a:endParaRPr lang="en-US" sz="2800" dirty="0">
                <a:solidFill>
                  <a:srgbClr val="273755"/>
                </a:solidFill>
                <a:latin typeface="Gagalin"/>
              </a:endParaRPr>
            </a:p>
            <a:p>
              <a:pPr marL="2418080" lvl="4" indent="-483616">
                <a:lnSpc>
                  <a:spcPts val="3360"/>
                </a:lnSpc>
                <a:buFont typeface="Arial"/>
                <a:buChar char="•"/>
              </a:pPr>
              <a:r>
                <a:rPr lang="en-US" sz="2800" dirty="0" err="1">
                  <a:solidFill>
                    <a:srgbClr val="273755"/>
                  </a:solidFill>
                  <a:latin typeface="Gagalin"/>
                </a:rPr>
                <a:t>tkinter</a:t>
              </a:r>
              <a:endParaRPr lang="en-US" sz="2800" dirty="0">
                <a:solidFill>
                  <a:srgbClr val="273755"/>
                </a:solidFill>
                <a:latin typeface="Gagalin"/>
              </a:endParaRPr>
            </a:p>
            <a:p>
              <a:pPr marL="604520" lvl="1" indent="-302260">
                <a:lnSpc>
                  <a:spcPts val="3360"/>
                </a:lnSpc>
                <a:buFont typeface="Arial"/>
                <a:buChar char="•"/>
              </a:pPr>
              <a:r>
                <a:rPr lang="en-US" sz="2800" u="sng" dirty="0">
                  <a:solidFill>
                    <a:srgbClr val="273755"/>
                  </a:solidFill>
                  <a:latin typeface="Gagalin"/>
                </a:rPr>
                <a:t>Data Base Managed:</a:t>
              </a:r>
            </a:p>
            <a:p>
              <a:pPr marL="1209040" lvl="2" indent="-403013">
                <a:lnSpc>
                  <a:spcPts val="3360"/>
                </a:lnSpc>
                <a:buFont typeface="Arial"/>
                <a:buChar char="⚬"/>
              </a:pPr>
              <a:r>
                <a:rPr lang="en-US" sz="2800" dirty="0" err="1">
                  <a:solidFill>
                    <a:srgbClr val="273755"/>
                  </a:solidFill>
                  <a:latin typeface="Gagalin"/>
                </a:rPr>
                <a:t>MongoDB</a:t>
              </a:r>
              <a:endParaRPr lang="en-US" sz="2800" dirty="0">
                <a:solidFill>
                  <a:srgbClr val="273755"/>
                </a:solidFill>
                <a:latin typeface="Gagalin"/>
              </a:endParaRPr>
            </a:p>
            <a:p>
              <a:pPr marL="1209040" lvl="2" indent="-403013">
                <a:lnSpc>
                  <a:spcPts val="3360"/>
                </a:lnSpc>
                <a:buFont typeface="Arial"/>
                <a:buChar char="⚬"/>
              </a:pPr>
              <a:r>
                <a:rPr lang="en-US" sz="2800" dirty="0" err="1">
                  <a:solidFill>
                    <a:srgbClr val="273755"/>
                  </a:solidFill>
                  <a:latin typeface="Gagalin"/>
                </a:rPr>
                <a:t>MySQL</a:t>
              </a:r>
              <a:endParaRPr lang="en-US" sz="2800" dirty="0">
                <a:solidFill>
                  <a:srgbClr val="273755"/>
                </a:solidFill>
                <a:latin typeface="Gagalin"/>
              </a:endParaRPr>
            </a:p>
            <a:p>
              <a:pPr marL="604520" lvl="1" indent="-302260">
                <a:lnSpc>
                  <a:spcPts val="3360"/>
                </a:lnSpc>
                <a:buFont typeface="Arial"/>
                <a:buChar char="•"/>
              </a:pPr>
              <a:r>
                <a:rPr lang="en-US" sz="2800" u="sng" dirty="0">
                  <a:solidFill>
                    <a:srgbClr val="273755"/>
                  </a:solidFill>
                  <a:latin typeface="Gagalin"/>
                </a:rPr>
                <a:t>API Used:</a:t>
              </a:r>
            </a:p>
            <a:p>
              <a:pPr marL="1209040" lvl="2" indent="-403013">
                <a:lnSpc>
                  <a:spcPts val="3360"/>
                </a:lnSpc>
                <a:buFont typeface="Arial"/>
                <a:buChar char="⚬"/>
              </a:pPr>
              <a:r>
                <a:rPr lang="en-US" sz="2800" dirty="0" err="1">
                  <a:solidFill>
                    <a:srgbClr val="273755"/>
                  </a:solidFill>
                  <a:latin typeface="Gagalin"/>
                </a:rPr>
                <a:t>mapmyindia</a:t>
              </a:r>
              <a:endParaRPr lang="en-US" sz="2800" dirty="0">
                <a:solidFill>
                  <a:srgbClr val="273755"/>
                </a:solidFill>
                <a:latin typeface="Gagalin"/>
              </a:endParaRPr>
            </a:p>
            <a:p>
              <a:pPr marL="1209040" lvl="2" indent="-403013" algn="l">
                <a:lnSpc>
                  <a:spcPts val="3360"/>
                </a:lnSpc>
                <a:buFont typeface="Arial"/>
                <a:buChar char="⚬"/>
              </a:pPr>
              <a:r>
                <a:rPr lang="en-US" sz="2800" dirty="0" err="1">
                  <a:solidFill>
                    <a:srgbClr val="273755"/>
                  </a:solidFill>
                  <a:latin typeface="Gagalin"/>
                </a:rPr>
                <a:t>opencage</a:t>
              </a:r>
              <a:r>
                <a:rPr lang="en-US" sz="2800" dirty="0">
                  <a:solidFill>
                    <a:srgbClr val="273755"/>
                  </a:solidFill>
                  <a:latin typeface="Gagalin"/>
                </a:rPr>
                <a:t> data</a:t>
              </a:r>
            </a:p>
            <a:p>
              <a:pPr marL="1209040" lvl="2" indent="-403013" algn="l">
                <a:lnSpc>
                  <a:spcPts val="3360"/>
                </a:lnSpc>
                <a:buFont typeface="Arial"/>
                <a:buChar char="⚬"/>
              </a:pPr>
              <a:r>
                <a:rPr lang="en-US" sz="2800" dirty="0">
                  <a:solidFill>
                    <a:srgbClr val="273755"/>
                  </a:solidFill>
                  <a:latin typeface="Gagalin"/>
                </a:rPr>
                <a:t>Google OCR platform</a:t>
              </a:r>
            </a:p>
          </p:txBody>
        </p:sp>
        <p:sp>
          <p:nvSpPr>
            <p:cNvPr id="5" name="AutoShape 5"/>
            <p:cNvSpPr/>
            <p:nvPr/>
          </p:nvSpPr>
          <p:spPr>
            <a:xfrm>
              <a:off x="0" y="0"/>
              <a:ext cx="5288187" cy="145856"/>
            </a:xfrm>
            <a:prstGeom prst="rect">
              <a:avLst/>
            </a:prstGeom>
            <a:solidFill>
              <a:srgbClr val="8AABCA"/>
            </a:solidFill>
          </p:spPr>
        </p:sp>
      </p:grpSp>
      <p:pic>
        <p:nvPicPr>
          <p:cNvPr id="6" name="Picture 6"/>
          <p:cNvPicPr>
            <a:picLocks noChangeAspect="1"/>
          </p:cNvPicPr>
          <p:nvPr/>
        </p:nvPicPr>
        <p:blipFill>
          <a:blip r:embed="rId2"/>
          <a:srcRect/>
          <a:stretch>
            <a:fillRect/>
          </a:stretch>
        </p:blipFill>
        <p:spPr>
          <a:xfrm>
            <a:off x="621274" y="2429549"/>
            <a:ext cx="7374866" cy="5427901"/>
          </a:xfrm>
          <a:prstGeom prst="rect">
            <a:avLst/>
          </a:prstGeom>
        </p:spPr>
      </p:pic>
      <p:sp>
        <p:nvSpPr>
          <p:cNvPr id="7" name="TextBox 7"/>
          <p:cNvSpPr txBox="1"/>
          <p:nvPr/>
        </p:nvSpPr>
        <p:spPr>
          <a:xfrm>
            <a:off x="1028700" y="1277731"/>
            <a:ext cx="3696097" cy="691279"/>
          </a:xfrm>
          <a:prstGeom prst="rect">
            <a:avLst/>
          </a:prstGeom>
        </p:spPr>
        <p:txBody>
          <a:bodyPr lIns="0" tIns="0" rIns="0" bIns="0" rtlCol="0" anchor="t">
            <a:spAutoFit/>
          </a:bodyPr>
          <a:lstStyle/>
          <a:p>
            <a:pPr algn="ctr">
              <a:lnSpc>
                <a:spcPts val="5880"/>
              </a:lnSpc>
            </a:pPr>
            <a:r>
              <a:rPr lang="en-US" sz="4000" dirty="0">
                <a:solidFill>
                  <a:srgbClr val="000000"/>
                </a:solidFill>
                <a:latin typeface="Algerian" pitchFamily="82" charset="0"/>
              </a:rPr>
              <a:t>Operating on:</a:t>
            </a:r>
          </a:p>
        </p:txBody>
      </p:sp>
      <p:sp>
        <p:nvSpPr>
          <p:cNvPr id="8" name="AutoShape 5"/>
          <p:cNvSpPr/>
          <p:nvPr/>
        </p:nvSpPr>
        <p:spPr>
          <a:xfrm>
            <a:off x="13258800" y="1028700"/>
            <a:ext cx="2246839" cy="109392"/>
          </a:xfrm>
          <a:prstGeom prst="rect">
            <a:avLst/>
          </a:prstGeom>
          <a:solidFill>
            <a:srgbClr val="8AABCA"/>
          </a:solidFill>
        </p:spPr>
      </p:sp>
      <p:sp>
        <p:nvSpPr>
          <p:cNvPr id="10" name="TextBox 4"/>
          <p:cNvSpPr txBox="1"/>
          <p:nvPr/>
        </p:nvSpPr>
        <p:spPr>
          <a:xfrm>
            <a:off x="13106400" y="1409700"/>
            <a:ext cx="4419600" cy="6540252"/>
          </a:xfrm>
          <a:prstGeom prst="rect">
            <a:avLst/>
          </a:prstGeom>
        </p:spPr>
        <p:txBody>
          <a:bodyPr lIns="0" tIns="0" rIns="0" bIns="0" rtlCol="0" anchor="t">
            <a:spAutoFit/>
          </a:bodyPr>
          <a:lstStyle/>
          <a:p>
            <a:pPr marL="604520" lvl="1" indent="-302260">
              <a:lnSpc>
                <a:spcPts val="3360"/>
              </a:lnSpc>
              <a:buFont typeface="Arial"/>
              <a:buChar char="•"/>
            </a:pPr>
            <a:r>
              <a:rPr lang="en-US" sz="2800" u="sng" dirty="0">
                <a:solidFill>
                  <a:srgbClr val="273755"/>
                </a:solidFill>
                <a:latin typeface="Gagalin"/>
              </a:rPr>
              <a:t>OBJECT ORIENTED PROGRAMMING CONCEPTS USED:</a:t>
            </a:r>
          </a:p>
          <a:p>
            <a:pPr marL="1209040" lvl="2" indent="-403013">
              <a:lnSpc>
                <a:spcPts val="3360"/>
              </a:lnSpc>
              <a:buFont typeface="Wingdings" pitchFamily="2" charset="2"/>
              <a:buChar char="v"/>
            </a:pPr>
            <a:r>
              <a:rPr lang="en-US" sz="2800" dirty="0">
                <a:solidFill>
                  <a:srgbClr val="273755"/>
                </a:solidFill>
                <a:latin typeface="Gagalin"/>
              </a:rPr>
              <a:t>Inheritance</a:t>
            </a:r>
          </a:p>
          <a:p>
            <a:pPr marL="1209040" lvl="2" indent="-403013">
              <a:lnSpc>
                <a:spcPts val="3360"/>
              </a:lnSpc>
              <a:buFont typeface="Wingdings" pitchFamily="2" charset="2"/>
              <a:buChar char="v"/>
            </a:pPr>
            <a:r>
              <a:rPr lang="en-US" sz="2800" dirty="0">
                <a:solidFill>
                  <a:srgbClr val="273755"/>
                </a:solidFill>
                <a:latin typeface="Gagalin"/>
              </a:rPr>
              <a:t>Constructors</a:t>
            </a:r>
          </a:p>
          <a:p>
            <a:pPr marL="1209040" lvl="2" indent="-403013">
              <a:lnSpc>
                <a:spcPts val="3360"/>
              </a:lnSpc>
              <a:buFont typeface="Wingdings" pitchFamily="2" charset="2"/>
              <a:buChar char="v"/>
            </a:pPr>
            <a:r>
              <a:rPr lang="en-US" sz="2800" dirty="0">
                <a:solidFill>
                  <a:srgbClr val="273755"/>
                </a:solidFill>
                <a:latin typeface="Gagalin"/>
              </a:rPr>
              <a:t>Destructors</a:t>
            </a:r>
          </a:p>
          <a:p>
            <a:pPr marL="1209040" lvl="2" indent="-403013">
              <a:lnSpc>
                <a:spcPts val="3360"/>
              </a:lnSpc>
              <a:buFont typeface="Wingdings" pitchFamily="2" charset="2"/>
              <a:buChar char="v"/>
            </a:pPr>
            <a:r>
              <a:rPr lang="en-US" sz="2800" dirty="0">
                <a:solidFill>
                  <a:srgbClr val="273755"/>
                </a:solidFill>
                <a:latin typeface="Gagalin"/>
              </a:rPr>
              <a:t>Const and static variable and function concepts</a:t>
            </a:r>
          </a:p>
          <a:p>
            <a:pPr marL="1209040" lvl="2" indent="-403013">
              <a:lnSpc>
                <a:spcPts val="3360"/>
              </a:lnSpc>
              <a:buFont typeface="Wingdings" pitchFamily="2" charset="2"/>
              <a:buChar char="v"/>
            </a:pPr>
            <a:r>
              <a:rPr lang="en-US" sz="2800" dirty="0">
                <a:solidFill>
                  <a:srgbClr val="273755"/>
                </a:solidFill>
                <a:latin typeface="Gagalin"/>
              </a:rPr>
              <a:t>Data encapsulation</a:t>
            </a:r>
          </a:p>
          <a:p>
            <a:pPr marL="1209040" lvl="2" indent="-403013">
              <a:lnSpc>
                <a:spcPts val="3360"/>
              </a:lnSpc>
              <a:buFont typeface="Wingdings" pitchFamily="2" charset="2"/>
              <a:buChar char="v"/>
            </a:pPr>
            <a:r>
              <a:rPr lang="en-US" sz="2800" dirty="0">
                <a:solidFill>
                  <a:srgbClr val="273755"/>
                </a:solidFill>
                <a:latin typeface="Gagalin"/>
              </a:rPr>
              <a:t>Data abstraction</a:t>
            </a:r>
          </a:p>
          <a:p>
            <a:pPr marL="1209040" lvl="2" indent="-403013">
              <a:lnSpc>
                <a:spcPts val="3360"/>
              </a:lnSpc>
              <a:buFont typeface="Wingdings" pitchFamily="2" charset="2"/>
              <a:buChar char="v"/>
            </a:pPr>
            <a:r>
              <a:rPr lang="en-US" sz="2800" dirty="0">
                <a:solidFill>
                  <a:srgbClr val="273755"/>
                </a:solidFill>
                <a:latin typeface="Gagalin"/>
              </a:rPr>
              <a:t>Operator overloading</a:t>
            </a:r>
          </a:p>
          <a:p>
            <a:pPr marL="1209040" lvl="2" indent="-403013">
              <a:lnSpc>
                <a:spcPts val="3360"/>
              </a:lnSpc>
              <a:buFont typeface="Wingdings" pitchFamily="2" charset="2"/>
              <a:buChar char="v"/>
            </a:pPr>
            <a:endParaRPr lang="en-US" sz="2800" dirty="0">
              <a:solidFill>
                <a:srgbClr val="273755"/>
              </a:solidFill>
              <a:latin typeface="Gagalin"/>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9FCF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43903" b="35669"/>
          <a:stretch>
            <a:fillRect/>
          </a:stretch>
        </p:blipFill>
        <p:spPr>
          <a:xfrm>
            <a:off x="0" y="0"/>
            <a:ext cx="18288000" cy="2275739"/>
          </a:xfrm>
          <a:prstGeom prst="rect">
            <a:avLst/>
          </a:prstGeom>
        </p:spPr>
      </p:pic>
      <p:sp>
        <p:nvSpPr>
          <p:cNvPr id="3" name="TextBox 3"/>
          <p:cNvSpPr txBox="1"/>
          <p:nvPr/>
        </p:nvSpPr>
        <p:spPr>
          <a:xfrm>
            <a:off x="1028700" y="3487240"/>
            <a:ext cx="6065047" cy="635000"/>
          </a:xfrm>
          <a:prstGeom prst="rect">
            <a:avLst/>
          </a:prstGeom>
        </p:spPr>
        <p:txBody>
          <a:bodyPr lIns="0" tIns="0" rIns="0" bIns="0" rtlCol="0" anchor="t">
            <a:spAutoFit/>
          </a:bodyPr>
          <a:lstStyle/>
          <a:p>
            <a:pPr algn="l">
              <a:lnSpc>
                <a:spcPts val="5040"/>
              </a:lnSpc>
            </a:pPr>
            <a:r>
              <a:rPr lang="en-US" sz="4200">
                <a:solidFill>
                  <a:srgbClr val="273755"/>
                </a:solidFill>
                <a:latin typeface="Quicksand"/>
              </a:rPr>
              <a:t>Interface:</a:t>
            </a:r>
          </a:p>
        </p:txBody>
      </p:sp>
      <p:grpSp>
        <p:nvGrpSpPr>
          <p:cNvPr id="4" name="Group 4"/>
          <p:cNvGrpSpPr/>
          <p:nvPr/>
        </p:nvGrpSpPr>
        <p:grpSpPr>
          <a:xfrm>
            <a:off x="6676507" y="2230952"/>
            <a:ext cx="10582793" cy="8056048"/>
            <a:chOff x="0" y="0"/>
            <a:chExt cx="14110391" cy="10741397"/>
          </a:xfrm>
        </p:grpSpPr>
        <p:sp>
          <p:nvSpPr>
            <p:cNvPr id="5" name="TextBox 5"/>
            <p:cNvSpPr txBox="1"/>
            <p:nvPr/>
          </p:nvSpPr>
          <p:spPr>
            <a:xfrm>
              <a:off x="0" y="887094"/>
              <a:ext cx="12636761" cy="1658620"/>
            </a:xfrm>
            <a:prstGeom prst="rect">
              <a:avLst/>
            </a:prstGeom>
          </p:spPr>
          <p:txBody>
            <a:bodyPr lIns="0" tIns="0" rIns="0" bIns="0" rtlCol="0" anchor="t">
              <a:spAutoFit/>
            </a:bodyPr>
            <a:lstStyle/>
            <a:p>
              <a:pPr algn="l">
                <a:lnSpc>
                  <a:spcPts val="3359"/>
                </a:lnSpc>
              </a:pPr>
              <a:r>
                <a:rPr lang="en-US" sz="2400" dirty="0">
                  <a:solidFill>
                    <a:srgbClr val="273755"/>
                  </a:solidFill>
                  <a:latin typeface="Source Serif Pro"/>
                </a:rPr>
                <a:t>This pane would consist of multiple add-ons specifically built for company's manager who is solely responsible for managing the Software.</a:t>
              </a:r>
            </a:p>
          </p:txBody>
        </p:sp>
        <p:sp>
          <p:nvSpPr>
            <p:cNvPr id="6" name="TextBox 6"/>
            <p:cNvSpPr txBox="1"/>
            <p:nvPr/>
          </p:nvSpPr>
          <p:spPr>
            <a:xfrm>
              <a:off x="0" y="-66675"/>
              <a:ext cx="14110391" cy="676275"/>
            </a:xfrm>
            <a:prstGeom prst="rect">
              <a:avLst/>
            </a:prstGeom>
          </p:spPr>
          <p:txBody>
            <a:bodyPr lIns="0" tIns="0" rIns="0" bIns="0" rtlCol="0" anchor="t">
              <a:spAutoFit/>
            </a:bodyPr>
            <a:lstStyle/>
            <a:p>
              <a:pPr algn="l">
                <a:lnSpc>
                  <a:spcPts val="4200"/>
                </a:lnSpc>
              </a:pPr>
              <a:r>
                <a:rPr lang="en-US" sz="3000" dirty="0">
                  <a:solidFill>
                    <a:srgbClr val="273755"/>
                  </a:solidFill>
                  <a:latin typeface="Montserrat Classic"/>
                </a:rPr>
                <a:t>REGISTRATION WINDOW:</a:t>
              </a:r>
            </a:p>
          </p:txBody>
        </p:sp>
        <p:sp>
          <p:nvSpPr>
            <p:cNvPr id="7" name="TextBox 7"/>
            <p:cNvSpPr txBox="1"/>
            <p:nvPr/>
          </p:nvSpPr>
          <p:spPr>
            <a:xfrm>
              <a:off x="0" y="4134036"/>
              <a:ext cx="12636761" cy="1658620"/>
            </a:xfrm>
            <a:prstGeom prst="rect">
              <a:avLst/>
            </a:prstGeom>
          </p:spPr>
          <p:txBody>
            <a:bodyPr lIns="0" tIns="0" rIns="0" bIns="0" rtlCol="0" anchor="t">
              <a:spAutoFit/>
            </a:bodyPr>
            <a:lstStyle/>
            <a:p>
              <a:pPr algn="l">
                <a:lnSpc>
                  <a:spcPts val="3359"/>
                </a:lnSpc>
              </a:pPr>
              <a:r>
                <a:rPr lang="en-US" sz="2400" dirty="0">
                  <a:solidFill>
                    <a:srgbClr val="273755"/>
                  </a:solidFill>
                  <a:latin typeface="Source Serif Pro"/>
                </a:rPr>
                <a:t>The Login Window would enable the manager to access the databases of employees and placed orders and would be able to make changes to them..</a:t>
              </a:r>
            </a:p>
          </p:txBody>
        </p:sp>
        <p:sp>
          <p:nvSpPr>
            <p:cNvPr id="8" name="TextBox 8"/>
            <p:cNvSpPr txBox="1"/>
            <p:nvPr/>
          </p:nvSpPr>
          <p:spPr>
            <a:xfrm>
              <a:off x="0" y="3180266"/>
              <a:ext cx="14110391" cy="676275"/>
            </a:xfrm>
            <a:prstGeom prst="rect">
              <a:avLst/>
            </a:prstGeom>
          </p:spPr>
          <p:txBody>
            <a:bodyPr lIns="0" tIns="0" rIns="0" bIns="0" rtlCol="0" anchor="t">
              <a:spAutoFit/>
            </a:bodyPr>
            <a:lstStyle/>
            <a:p>
              <a:pPr algn="l">
                <a:lnSpc>
                  <a:spcPts val="4200"/>
                </a:lnSpc>
              </a:pPr>
              <a:r>
                <a:rPr lang="en-US" sz="3000">
                  <a:solidFill>
                    <a:srgbClr val="273755"/>
                  </a:solidFill>
                  <a:latin typeface="Montserrat Classic"/>
                </a:rPr>
                <a:t>LOGIN WINDOW:</a:t>
              </a:r>
            </a:p>
          </p:txBody>
        </p:sp>
        <p:sp>
          <p:nvSpPr>
            <p:cNvPr id="9" name="TextBox 9"/>
            <p:cNvSpPr txBox="1"/>
            <p:nvPr/>
          </p:nvSpPr>
          <p:spPr>
            <a:xfrm>
              <a:off x="0" y="7380977"/>
              <a:ext cx="12636761" cy="3360420"/>
            </a:xfrm>
            <a:prstGeom prst="rect">
              <a:avLst/>
            </a:prstGeom>
          </p:spPr>
          <p:txBody>
            <a:bodyPr lIns="0" tIns="0" rIns="0" bIns="0" rtlCol="0" anchor="t">
              <a:spAutoFit/>
            </a:bodyPr>
            <a:lstStyle/>
            <a:p>
              <a:pPr algn="l">
                <a:lnSpc>
                  <a:spcPts val="3359"/>
                </a:lnSpc>
              </a:pPr>
              <a:r>
                <a:rPr lang="en-US" sz="2400">
                  <a:solidFill>
                    <a:srgbClr val="273755"/>
                  </a:solidFill>
                  <a:latin typeface="Source Serif Pro"/>
                </a:rPr>
                <a:t>In the final outcome we would like to present the plotting/path followed by every employee.The specific path which would be followed by every delivery person would be shared with them separately via their e-mail and a complete set of plots would be visible to the manager as well..We would like to accomplish this using python's inbuilt module TKinter!!</a:t>
              </a:r>
            </a:p>
          </p:txBody>
        </p:sp>
        <p:sp>
          <p:nvSpPr>
            <p:cNvPr id="10" name="TextBox 10"/>
            <p:cNvSpPr txBox="1"/>
            <p:nvPr/>
          </p:nvSpPr>
          <p:spPr>
            <a:xfrm>
              <a:off x="0" y="6427208"/>
              <a:ext cx="14110391" cy="676275"/>
            </a:xfrm>
            <a:prstGeom prst="rect">
              <a:avLst/>
            </a:prstGeom>
          </p:spPr>
          <p:txBody>
            <a:bodyPr lIns="0" tIns="0" rIns="0" bIns="0" rtlCol="0" anchor="t">
              <a:spAutoFit/>
            </a:bodyPr>
            <a:lstStyle/>
            <a:p>
              <a:pPr algn="l">
                <a:lnSpc>
                  <a:spcPts val="4200"/>
                </a:lnSpc>
              </a:pPr>
              <a:r>
                <a:rPr lang="en-US" sz="3000">
                  <a:solidFill>
                    <a:srgbClr val="273755"/>
                  </a:solidFill>
                  <a:latin typeface="Montserrat Classic"/>
                </a:rPr>
                <a:t>FINAL OUTPUT:</a:t>
              </a:r>
            </a:p>
          </p:txBody>
        </p:sp>
      </p:grpSp>
      <p:sp>
        <p:nvSpPr>
          <p:cNvPr id="11" name="AutoShape 11"/>
          <p:cNvSpPr/>
          <p:nvPr/>
        </p:nvSpPr>
        <p:spPr>
          <a:xfrm>
            <a:off x="1028700" y="2609965"/>
            <a:ext cx="4492061" cy="193539"/>
          </a:xfrm>
          <a:prstGeom prst="rect">
            <a:avLst/>
          </a:prstGeom>
          <a:solidFill>
            <a:srgbClr val="8AABCA"/>
          </a:solidFill>
        </p:spPr>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9FCFF"/>
        </a:solidFill>
        <a:effectLst/>
      </p:bgPr>
    </p:bg>
    <p:spTree>
      <p:nvGrpSpPr>
        <p:cNvPr id="1" name=""/>
        <p:cNvGrpSpPr/>
        <p:nvPr/>
      </p:nvGrpSpPr>
      <p:grpSpPr>
        <a:xfrm>
          <a:off x="0" y="0"/>
          <a:ext cx="0" cy="0"/>
          <a:chOff x="0" y="0"/>
          <a:chExt cx="0" cy="0"/>
        </a:xfrm>
      </p:grpSpPr>
      <p:sp>
        <p:nvSpPr>
          <p:cNvPr id="2" name="AutoShape 2"/>
          <p:cNvSpPr/>
          <p:nvPr/>
        </p:nvSpPr>
        <p:spPr>
          <a:xfrm>
            <a:off x="0" y="1193504"/>
            <a:ext cx="9099122" cy="4737490"/>
          </a:xfrm>
          <a:prstGeom prst="rect">
            <a:avLst/>
          </a:prstGeom>
          <a:solidFill>
            <a:srgbClr val="8AABCA"/>
          </a:solidFill>
        </p:spPr>
      </p:sp>
      <p:sp>
        <p:nvSpPr>
          <p:cNvPr id="3" name="AutoShape 3"/>
          <p:cNvSpPr/>
          <p:nvPr/>
        </p:nvSpPr>
        <p:spPr>
          <a:xfrm>
            <a:off x="9099123" y="5930995"/>
            <a:ext cx="9188878" cy="4356006"/>
          </a:xfrm>
          <a:prstGeom prst="rect">
            <a:avLst/>
          </a:prstGeom>
          <a:solidFill>
            <a:srgbClr val="8AABCA"/>
          </a:solidFill>
        </p:spPr>
      </p:sp>
      <p:grpSp>
        <p:nvGrpSpPr>
          <p:cNvPr id="4" name="Group 4"/>
          <p:cNvGrpSpPr/>
          <p:nvPr/>
        </p:nvGrpSpPr>
        <p:grpSpPr>
          <a:xfrm>
            <a:off x="1216324" y="1932559"/>
            <a:ext cx="6645437" cy="3595969"/>
            <a:chOff x="0" y="0"/>
            <a:chExt cx="8860583" cy="4794625"/>
          </a:xfrm>
        </p:grpSpPr>
        <p:sp>
          <p:nvSpPr>
            <p:cNvPr id="5" name="TextBox 5"/>
            <p:cNvSpPr txBox="1"/>
            <p:nvPr/>
          </p:nvSpPr>
          <p:spPr>
            <a:xfrm>
              <a:off x="0" y="-66675"/>
              <a:ext cx="8860583" cy="676275"/>
            </a:xfrm>
            <a:prstGeom prst="rect">
              <a:avLst/>
            </a:prstGeom>
          </p:spPr>
          <p:txBody>
            <a:bodyPr lIns="0" tIns="0" rIns="0" bIns="0" rtlCol="0" anchor="t">
              <a:spAutoFit/>
            </a:bodyPr>
            <a:lstStyle/>
            <a:p>
              <a:pPr algn="ctr">
                <a:lnSpc>
                  <a:spcPts val="4200"/>
                </a:lnSpc>
              </a:pPr>
              <a:r>
                <a:rPr lang="en-US" sz="3000">
                  <a:solidFill>
                    <a:srgbClr val="273755"/>
                  </a:solidFill>
                  <a:latin typeface="Montserrat Classic"/>
                </a:rPr>
                <a:t>EASE OF ACCESSIBILITY</a:t>
              </a:r>
            </a:p>
          </p:txBody>
        </p:sp>
        <p:sp>
          <p:nvSpPr>
            <p:cNvPr id="6" name="TextBox 6"/>
            <p:cNvSpPr txBox="1"/>
            <p:nvPr/>
          </p:nvSpPr>
          <p:spPr>
            <a:xfrm>
              <a:off x="558574" y="1266141"/>
              <a:ext cx="7743436" cy="3528483"/>
            </a:xfrm>
            <a:prstGeom prst="rect">
              <a:avLst/>
            </a:prstGeom>
          </p:spPr>
          <p:txBody>
            <a:bodyPr lIns="0" tIns="0" rIns="0" bIns="0" rtlCol="0" anchor="t">
              <a:spAutoFit/>
            </a:bodyPr>
            <a:lstStyle/>
            <a:p>
              <a:pPr algn="ctr">
                <a:lnSpc>
                  <a:spcPts val="3500"/>
                </a:lnSpc>
              </a:pPr>
              <a:r>
                <a:rPr lang="en-US" sz="2500">
                  <a:solidFill>
                    <a:srgbClr val="273755"/>
                  </a:solidFill>
                  <a:latin typeface="Source Serif Pro Italics"/>
                </a:rPr>
                <a:t>As in our project we have tried covering everything under one roof so we would not have to maintain multiple copies here and there and everything would be easily accessible without putting in much effort.</a:t>
              </a:r>
            </a:p>
          </p:txBody>
        </p:sp>
        <p:sp>
          <p:nvSpPr>
            <p:cNvPr id="7" name="AutoShape 7"/>
            <p:cNvSpPr/>
            <p:nvPr/>
          </p:nvSpPr>
          <p:spPr>
            <a:xfrm>
              <a:off x="3525241" y="924994"/>
              <a:ext cx="1810102" cy="117807"/>
            </a:xfrm>
            <a:prstGeom prst="rect">
              <a:avLst/>
            </a:prstGeom>
            <a:solidFill>
              <a:srgbClr val="F9FCFF"/>
            </a:solidFill>
          </p:spPr>
        </p:sp>
      </p:grpSp>
      <p:grpSp>
        <p:nvGrpSpPr>
          <p:cNvPr id="8" name="Group 8"/>
          <p:cNvGrpSpPr/>
          <p:nvPr/>
        </p:nvGrpSpPr>
        <p:grpSpPr>
          <a:xfrm>
            <a:off x="10420630" y="6488392"/>
            <a:ext cx="6645437" cy="3151469"/>
            <a:chOff x="0" y="0"/>
            <a:chExt cx="8860583" cy="4201958"/>
          </a:xfrm>
        </p:grpSpPr>
        <p:sp>
          <p:nvSpPr>
            <p:cNvPr id="9" name="TextBox 9"/>
            <p:cNvSpPr txBox="1"/>
            <p:nvPr/>
          </p:nvSpPr>
          <p:spPr>
            <a:xfrm>
              <a:off x="0" y="-66675"/>
              <a:ext cx="8860583" cy="676275"/>
            </a:xfrm>
            <a:prstGeom prst="rect">
              <a:avLst/>
            </a:prstGeom>
          </p:spPr>
          <p:txBody>
            <a:bodyPr lIns="0" tIns="0" rIns="0" bIns="0" rtlCol="0" anchor="t">
              <a:spAutoFit/>
            </a:bodyPr>
            <a:lstStyle/>
            <a:p>
              <a:pPr algn="ctr">
                <a:lnSpc>
                  <a:spcPts val="4200"/>
                </a:lnSpc>
              </a:pPr>
              <a:r>
                <a:rPr lang="en-US" sz="3000">
                  <a:solidFill>
                    <a:srgbClr val="273755"/>
                  </a:solidFill>
                  <a:latin typeface="Montserrat Classic"/>
                </a:rPr>
                <a:t>USER FRIENDLY</a:t>
              </a:r>
            </a:p>
          </p:txBody>
        </p:sp>
        <p:sp>
          <p:nvSpPr>
            <p:cNvPr id="10" name="TextBox 10"/>
            <p:cNvSpPr txBox="1"/>
            <p:nvPr/>
          </p:nvSpPr>
          <p:spPr>
            <a:xfrm>
              <a:off x="558574" y="1266141"/>
              <a:ext cx="7743436" cy="2935817"/>
            </a:xfrm>
            <a:prstGeom prst="rect">
              <a:avLst/>
            </a:prstGeom>
          </p:spPr>
          <p:txBody>
            <a:bodyPr lIns="0" tIns="0" rIns="0" bIns="0" rtlCol="0" anchor="t">
              <a:spAutoFit/>
            </a:bodyPr>
            <a:lstStyle/>
            <a:p>
              <a:pPr algn="ctr">
                <a:lnSpc>
                  <a:spcPts val="3500"/>
                </a:lnSpc>
              </a:pPr>
              <a:r>
                <a:rPr lang="en-US" sz="2500" dirty="0">
                  <a:solidFill>
                    <a:srgbClr val="273755"/>
                  </a:solidFill>
                  <a:latin typeface="Source Serif Pro Italics"/>
                </a:rPr>
                <a:t>As we have built the project from scratch so we tried to make it as simple and easy to use for the </a:t>
              </a:r>
              <a:r>
                <a:rPr lang="en-US" sz="2500" dirty="0" err="1">
                  <a:solidFill>
                    <a:srgbClr val="273755"/>
                  </a:solidFill>
                  <a:latin typeface="Source Serif Pro Italics"/>
                </a:rPr>
                <a:t>user,and</a:t>
              </a:r>
              <a:r>
                <a:rPr lang="en-US" sz="2500" dirty="0">
                  <a:solidFill>
                    <a:srgbClr val="273755"/>
                  </a:solidFill>
                  <a:latin typeface="Source Serif Pro Italics"/>
                </a:rPr>
                <a:t> it doesn't really require much effort to understand the software..</a:t>
              </a:r>
            </a:p>
          </p:txBody>
        </p:sp>
        <p:sp>
          <p:nvSpPr>
            <p:cNvPr id="11" name="AutoShape 11"/>
            <p:cNvSpPr/>
            <p:nvPr/>
          </p:nvSpPr>
          <p:spPr>
            <a:xfrm>
              <a:off x="3525241" y="924994"/>
              <a:ext cx="1810102" cy="117807"/>
            </a:xfrm>
            <a:prstGeom prst="rect">
              <a:avLst/>
            </a:prstGeom>
            <a:solidFill>
              <a:srgbClr val="F9FCFF"/>
            </a:solidFill>
          </p:spPr>
        </p:sp>
      </p:grpSp>
      <p:grpSp>
        <p:nvGrpSpPr>
          <p:cNvPr id="12" name="Group 12"/>
          <p:cNvGrpSpPr/>
          <p:nvPr/>
        </p:nvGrpSpPr>
        <p:grpSpPr>
          <a:xfrm>
            <a:off x="10420630" y="2599309"/>
            <a:ext cx="6645437" cy="2262469"/>
            <a:chOff x="0" y="0"/>
            <a:chExt cx="8860583" cy="3016625"/>
          </a:xfrm>
        </p:grpSpPr>
        <p:sp>
          <p:nvSpPr>
            <p:cNvPr id="13" name="TextBox 13"/>
            <p:cNvSpPr txBox="1"/>
            <p:nvPr/>
          </p:nvSpPr>
          <p:spPr>
            <a:xfrm>
              <a:off x="0" y="-66675"/>
              <a:ext cx="8860583" cy="676275"/>
            </a:xfrm>
            <a:prstGeom prst="rect">
              <a:avLst/>
            </a:prstGeom>
          </p:spPr>
          <p:txBody>
            <a:bodyPr lIns="0" tIns="0" rIns="0" bIns="0" rtlCol="0" anchor="t">
              <a:spAutoFit/>
            </a:bodyPr>
            <a:lstStyle/>
            <a:p>
              <a:pPr algn="ctr">
                <a:lnSpc>
                  <a:spcPts val="4200"/>
                </a:lnSpc>
              </a:pPr>
              <a:r>
                <a:rPr lang="en-US" sz="3000">
                  <a:solidFill>
                    <a:srgbClr val="273755"/>
                  </a:solidFill>
                  <a:latin typeface="Montserrat Classic"/>
                </a:rPr>
                <a:t>SUSTAINABLE</a:t>
              </a:r>
            </a:p>
          </p:txBody>
        </p:sp>
        <p:sp>
          <p:nvSpPr>
            <p:cNvPr id="14" name="TextBox 14"/>
            <p:cNvSpPr txBox="1"/>
            <p:nvPr/>
          </p:nvSpPr>
          <p:spPr>
            <a:xfrm>
              <a:off x="558574" y="1266141"/>
              <a:ext cx="7743436" cy="1750483"/>
            </a:xfrm>
            <a:prstGeom prst="rect">
              <a:avLst/>
            </a:prstGeom>
          </p:spPr>
          <p:txBody>
            <a:bodyPr lIns="0" tIns="0" rIns="0" bIns="0" rtlCol="0" anchor="t">
              <a:spAutoFit/>
            </a:bodyPr>
            <a:lstStyle/>
            <a:p>
              <a:pPr algn="ctr">
                <a:lnSpc>
                  <a:spcPts val="3500"/>
                </a:lnSpc>
              </a:pPr>
              <a:r>
                <a:rPr lang="en-US" sz="2500">
                  <a:solidFill>
                    <a:srgbClr val="273755"/>
                  </a:solidFill>
                  <a:latin typeface="Source Serif Pro Italics"/>
                </a:rPr>
                <a:t>The designing of our project is such which we expect to sustain for a larger span of time frame.</a:t>
              </a:r>
            </a:p>
          </p:txBody>
        </p:sp>
        <p:sp>
          <p:nvSpPr>
            <p:cNvPr id="15" name="AutoShape 15"/>
            <p:cNvSpPr/>
            <p:nvPr/>
          </p:nvSpPr>
          <p:spPr>
            <a:xfrm>
              <a:off x="3525241" y="924994"/>
              <a:ext cx="1810102" cy="117807"/>
            </a:xfrm>
            <a:prstGeom prst="rect">
              <a:avLst/>
            </a:prstGeom>
            <a:solidFill>
              <a:srgbClr val="8AABCA"/>
            </a:solidFill>
          </p:spPr>
        </p:sp>
      </p:grpSp>
      <p:grpSp>
        <p:nvGrpSpPr>
          <p:cNvPr id="16" name="Group 16"/>
          <p:cNvGrpSpPr/>
          <p:nvPr/>
        </p:nvGrpSpPr>
        <p:grpSpPr>
          <a:xfrm>
            <a:off x="1216324" y="6488392"/>
            <a:ext cx="6645437" cy="3151469"/>
            <a:chOff x="0" y="0"/>
            <a:chExt cx="8860583" cy="4201958"/>
          </a:xfrm>
        </p:grpSpPr>
        <p:sp>
          <p:nvSpPr>
            <p:cNvPr id="17" name="TextBox 17"/>
            <p:cNvSpPr txBox="1"/>
            <p:nvPr/>
          </p:nvSpPr>
          <p:spPr>
            <a:xfrm>
              <a:off x="0" y="-66675"/>
              <a:ext cx="8860583" cy="676275"/>
            </a:xfrm>
            <a:prstGeom prst="rect">
              <a:avLst/>
            </a:prstGeom>
          </p:spPr>
          <p:txBody>
            <a:bodyPr lIns="0" tIns="0" rIns="0" bIns="0" rtlCol="0" anchor="t">
              <a:spAutoFit/>
            </a:bodyPr>
            <a:lstStyle/>
            <a:p>
              <a:pPr algn="ctr">
                <a:lnSpc>
                  <a:spcPts val="4200"/>
                </a:lnSpc>
              </a:pPr>
              <a:r>
                <a:rPr lang="en-US" sz="3000">
                  <a:solidFill>
                    <a:srgbClr val="273755"/>
                  </a:solidFill>
                  <a:latin typeface="Montserrat Classic"/>
                </a:rPr>
                <a:t>EFFICIENCY</a:t>
              </a:r>
            </a:p>
          </p:txBody>
        </p:sp>
        <p:sp>
          <p:nvSpPr>
            <p:cNvPr id="18" name="TextBox 18"/>
            <p:cNvSpPr txBox="1"/>
            <p:nvPr/>
          </p:nvSpPr>
          <p:spPr>
            <a:xfrm>
              <a:off x="558574" y="1266141"/>
              <a:ext cx="7743436" cy="2935817"/>
            </a:xfrm>
            <a:prstGeom prst="rect">
              <a:avLst/>
            </a:prstGeom>
          </p:spPr>
          <p:txBody>
            <a:bodyPr lIns="0" tIns="0" rIns="0" bIns="0" rtlCol="0" anchor="t">
              <a:spAutoFit/>
            </a:bodyPr>
            <a:lstStyle/>
            <a:p>
              <a:pPr algn="ctr">
                <a:lnSpc>
                  <a:spcPts val="3500"/>
                </a:lnSpc>
              </a:pPr>
              <a:r>
                <a:rPr lang="en-US" sz="2500">
                  <a:solidFill>
                    <a:srgbClr val="273755"/>
                  </a:solidFill>
                  <a:latin typeface="Source Serif Pro Italics"/>
                </a:rPr>
                <a:t>Efficiency plays a vital role in any software and with that keeping in mind we have tried our best to give the best shot and have the most appropriate outcome..</a:t>
              </a:r>
            </a:p>
          </p:txBody>
        </p:sp>
        <p:sp>
          <p:nvSpPr>
            <p:cNvPr id="19" name="AutoShape 19"/>
            <p:cNvSpPr/>
            <p:nvPr/>
          </p:nvSpPr>
          <p:spPr>
            <a:xfrm>
              <a:off x="3525241" y="924994"/>
              <a:ext cx="1810102" cy="117807"/>
            </a:xfrm>
            <a:prstGeom prst="rect">
              <a:avLst/>
            </a:prstGeom>
            <a:solidFill>
              <a:srgbClr val="8AABCA"/>
            </a:solidFill>
          </p:spPr>
        </p:sp>
      </p:grpSp>
      <p:sp>
        <p:nvSpPr>
          <p:cNvPr id="20" name="AutoShape 20"/>
          <p:cNvSpPr/>
          <p:nvPr/>
        </p:nvSpPr>
        <p:spPr>
          <a:xfrm>
            <a:off x="-1" y="-642854"/>
            <a:ext cx="18288001" cy="2403943"/>
          </a:xfrm>
          <a:prstGeom prst="rect">
            <a:avLst/>
          </a:prstGeom>
          <a:solidFill>
            <a:srgbClr val="273755"/>
          </a:solidFill>
        </p:spPr>
      </p:sp>
      <p:sp>
        <p:nvSpPr>
          <p:cNvPr id="21" name="TextBox 21"/>
          <p:cNvSpPr txBox="1"/>
          <p:nvPr/>
        </p:nvSpPr>
        <p:spPr>
          <a:xfrm>
            <a:off x="2190328" y="519747"/>
            <a:ext cx="13907344" cy="764540"/>
          </a:xfrm>
          <a:prstGeom prst="rect">
            <a:avLst/>
          </a:prstGeom>
        </p:spPr>
        <p:txBody>
          <a:bodyPr lIns="0" tIns="0" rIns="0" bIns="0" rtlCol="0" anchor="t">
            <a:spAutoFit/>
          </a:bodyPr>
          <a:lstStyle/>
          <a:p>
            <a:pPr algn="ctr">
              <a:lnSpc>
                <a:spcPts val="6240"/>
              </a:lnSpc>
            </a:pPr>
            <a:r>
              <a:rPr lang="en-US" sz="4800" spc="120" dirty="0">
                <a:solidFill>
                  <a:srgbClr val="F9FCFF"/>
                </a:solidFill>
                <a:latin typeface="Source Serif Pro Bold"/>
              </a:rPr>
              <a:t>DISTINCTIVE FEATURES OF OUR PROJECT</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42</TotalTime>
  <Words>851</Words>
  <Application>Microsoft Office PowerPoint</Application>
  <PresentationFormat>Custom</PresentationFormat>
  <Paragraphs>103</Paragraphs>
  <Slides>14</Slides>
  <Notes>0</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14</vt:i4>
      </vt:variant>
    </vt:vector>
  </HeadingPairs>
  <TitlesOfParts>
    <vt:vector size="29" baseType="lpstr">
      <vt:lpstr>Montserrat Classic</vt:lpstr>
      <vt:lpstr>Muli Bold</vt:lpstr>
      <vt:lpstr>Gagalin</vt:lpstr>
      <vt:lpstr>Calibri</vt:lpstr>
      <vt:lpstr>Source Serif Pro</vt:lpstr>
      <vt:lpstr>Montserrat Classic Bold</vt:lpstr>
      <vt:lpstr>Wingdings</vt:lpstr>
      <vt:lpstr>Source Serif Pro Bold</vt:lpstr>
      <vt:lpstr>Algerian</vt:lpstr>
      <vt:lpstr>Quicksand</vt:lpstr>
      <vt:lpstr>Source Serif Pro Italics</vt:lpstr>
      <vt:lpstr>Muli Regular</vt:lpstr>
      <vt:lpstr>Arimo</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Give a striking overview of the problem and explain it briefly.</dc:title>
  <cp:lastModifiedBy>Nitish kumar</cp:lastModifiedBy>
  <cp:revision>15</cp:revision>
  <dcterms:created xsi:type="dcterms:W3CDTF">2006-08-16T00:00:00Z</dcterms:created>
  <dcterms:modified xsi:type="dcterms:W3CDTF">2021-04-18T19:01:26Z</dcterms:modified>
  <dc:identifier>DAEJDwaQ3po</dc:identifier>
</cp:coreProperties>
</file>